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</p:sldMasterIdLst>
  <p:notesMasterIdLst>
    <p:notesMasterId r:id="rId48"/>
  </p:notesMasterIdLst>
  <p:handoutMasterIdLst>
    <p:handoutMasterId r:id="rId49"/>
  </p:handoutMasterIdLst>
  <p:sldIdLst>
    <p:sldId id="331" r:id="rId4"/>
    <p:sldId id="382" r:id="rId5"/>
    <p:sldId id="383" r:id="rId6"/>
    <p:sldId id="384" r:id="rId7"/>
    <p:sldId id="385" r:id="rId8"/>
    <p:sldId id="354" r:id="rId9"/>
    <p:sldId id="350" r:id="rId10"/>
    <p:sldId id="348" r:id="rId11"/>
    <p:sldId id="345" r:id="rId12"/>
    <p:sldId id="355" r:id="rId13"/>
    <p:sldId id="356" r:id="rId14"/>
    <p:sldId id="357" r:id="rId15"/>
    <p:sldId id="310" r:id="rId16"/>
    <p:sldId id="358" r:id="rId17"/>
    <p:sldId id="346" r:id="rId18"/>
    <p:sldId id="344" r:id="rId19"/>
    <p:sldId id="302" r:id="rId20"/>
    <p:sldId id="341" r:id="rId21"/>
    <p:sldId id="390" r:id="rId22"/>
    <p:sldId id="359" r:id="rId23"/>
    <p:sldId id="360" r:id="rId24"/>
    <p:sldId id="361" r:id="rId25"/>
    <p:sldId id="366" r:id="rId26"/>
    <p:sldId id="367" r:id="rId27"/>
    <p:sldId id="368" r:id="rId28"/>
    <p:sldId id="330" r:id="rId29"/>
    <p:sldId id="375" r:id="rId30"/>
    <p:sldId id="386" r:id="rId31"/>
    <p:sldId id="380" r:id="rId32"/>
    <p:sldId id="381" r:id="rId33"/>
    <p:sldId id="377" r:id="rId34"/>
    <p:sldId id="379" r:id="rId35"/>
    <p:sldId id="376" r:id="rId36"/>
    <p:sldId id="365" r:id="rId37"/>
    <p:sldId id="378" r:id="rId38"/>
    <p:sldId id="369" r:id="rId39"/>
    <p:sldId id="373" r:id="rId40"/>
    <p:sldId id="388" r:id="rId41"/>
    <p:sldId id="389" r:id="rId42"/>
    <p:sldId id="364" r:id="rId43"/>
    <p:sldId id="312" r:id="rId44"/>
    <p:sldId id="313" r:id="rId45"/>
    <p:sldId id="314" r:id="rId46"/>
    <p:sldId id="31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FD"/>
    <a:srgbClr val="707276"/>
    <a:srgbClr val="D5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8261" autoAdjust="0"/>
  </p:normalViewPr>
  <p:slideViewPr>
    <p:cSldViewPr snapToGrid="0">
      <p:cViewPr varScale="1">
        <p:scale>
          <a:sx n="140" d="100"/>
          <a:sy n="140" d="100"/>
        </p:scale>
        <p:origin x="-120" y="-784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9/26/12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9/26/12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we get started, why does this even matter</a:t>
            </a:r>
            <a:r>
              <a:rPr lang="en-US" baseline="0" dirty="0" smtClean="0"/>
              <a:t> to someone whose job it is to protect the country?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PNNL &amp; UW Confidential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PNNL &amp; UW Confidential</a:t>
            </a:r>
          </a:p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emf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6" Type="http://schemas.openxmlformats.org/officeDocument/2006/relationships/image" Target="../media/image7.jpeg"/><Relationship Id="rId17" Type="http://schemas.openxmlformats.org/officeDocument/2006/relationships/image" Target="../media/image8.emf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PNNL &amp; UW Confidential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413338"/>
            <a:ext cx="9144000" cy="2031325"/>
          </a:xfrm>
        </p:spPr>
        <p:txBody>
          <a:bodyPr/>
          <a:lstStyle/>
          <a:p>
            <a:r>
              <a:rPr lang="en-US" dirty="0" smtClean="0"/>
              <a:t>Grappa</a:t>
            </a:r>
            <a:br>
              <a:rPr lang="en-US" dirty="0" smtClean="0"/>
            </a:br>
            <a:r>
              <a:rPr lang="en-US" sz="2800" i="1" dirty="0" smtClean="0"/>
              <a:t>Scalable irregular computation for the masses</a:t>
            </a:r>
            <a:endParaRPr lang="en-US" sz="2800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Simon KAHAN, JACOB NELSON, BRANDON HOLT, BRANDON MYERS,</a:t>
            </a:r>
          </a:p>
          <a:p>
            <a:r>
              <a:rPr lang="en-US" dirty="0" smtClean="0"/>
              <a:t>Luis </a:t>
            </a:r>
            <a:r>
              <a:rPr lang="en-US" dirty="0" err="1" smtClean="0"/>
              <a:t>Ceze</a:t>
            </a:r>
            <a:r>
              <a:rPr lang="en-US" dirty="0" smtClean="0"/>
              <a:t>, Mark </a:t>
            </a:r>
            <a:r>
              <a:rPr lang="en-US" dirty="0" err="1" smtClean="0"/>
              <a:t>Oskin</a:t>
            </a:r>
            <a:r>
              <a:rPr lang="en-US" dirty="0" smtClean="0"/>
              <a:t>, </a:t>
            </a:r>
            <a:r>
              <a:rPr lang="en-US" smtClean="0"/>
              <a:t>Preston Briggs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5613" y="5339080"/>
            <a:ext cx="8229600" cy="228600"/>
          </a:xfrm>
        </p:spPr>
        <p:txBody>
          <a:bodyPr/>
          <a:lstStyle/>
          <a:p>
            <a:r>
              <a:rPr lang="en-US" dirty="0" smtClean="0"/>
              <a:t>Pacific Northwest National Laboratory &amp; University of Washington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Seattle, WA.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6C1E-151F-9E4C-8B40-3562138882DE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3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471920" y="985520"/>
            <a:ext cx="2783840" cy="54559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Node 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7221" y="985520"/>
            <a:ext cx="5163339" cy="54559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Node 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26021" y="1432950"/>
            <a:ext cx="1792849" cy="463402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runtime_main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Grappa execution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1061" y="986709"/>
            <a:ext cx="1792849" cy="379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82073" y="986709"/>
            <a:ext cx="1792849" cy="379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16844" y="992870"/>
            <a:ext cx="1792849" cy="379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407" y="1434764"/>
            <a:ext cx="1792849" cy="463402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runtime_main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9178" y="1444103"/>
            <a:ext cx="1792849" cy="46246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runtime_main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25071" y="1938245"/>
            <a:ext cx="1478643" cy="381350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user_main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41"/>
          <p:cNvGrpSpPr/>
          <p:nvPr/>
        </p:nvGrpSpPr>
        <p:grpSpPr>
          <a:xfrm>
            <a:off x="1449983" y="2979645"/>
            <a:ext cx="1031960" cy="1615941"/>
            <a:chOff x="1676769" y="3133859"/>
            <a:chExt cx="1031960" cy="1615941"/>
          </a:xfrm>
        </p:grpSpPr>
        <p:sp>
          <p:nvSpPr>
            <p:cNvPr id="14" name="Rectangle 13"/>
            <p:cNvSpPr/>
            <p:nvPr/>
          </p:nvSpPr>
          <p:spPr>
            <a:xfrm>
              <a:off x="1676769" y="3133859"/>
              <a:ext cx="727160" cy="1311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task()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29169" y="3286259"/>
              <a:ext cx="727160" cy="1311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task()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81569" y="3438659"/>
              <a:ext cx="727160" cy="13111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task()</a:t>
              </a:r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124240" y="2723830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226668" y="2995974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276641" y="3447730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29041" y="3600130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cxnSp>
        <p:nvCxnSpPr>
          <p:cNvPr id="25" name="Curved Connector 24"/>
          <p:cNvCxnSpPr>
            <a:stCxn id="28" idx="3"/>
            <a:endCxn id="14" idx="0"/>
          </p:cNvCxnSpPr>
          <p:nvPr/>
        </p:nvCxnSpPr>
        <p:spPr>
          <a:xfrm flipH="1">
            <a:off x="1813563" y="2443452"/>
            <a:ext cx="208077" cy="536193"/>
          </a:xfrm>
          <a:prstGeom prst="curvedConnector4">
            <a:avLst>
              <a:gd name="adj1" fmla="val -109863"/>
              <a:gd name="adj2" fmla="val 6722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88572" y="2258786"/>
            <a:ext cx="93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spawn()</a:t>
            </a:r>
            <a:endParaRPr lang="en-US" dirty="0"/>
          </a:p>
        </p:txBody>
      </p:sp>
      <p:cxnSp>
        <p:nvCxnSpPr>
          <p:cNvPr id="31" name="Curved Connector 30"/>
          <p:cNvCxnSpPr>
            <a:stCxn id="28" idx="3"/>
            <a:endCxn id="17" idx="0"/>
          </p:cNvCxnSpPr>
          <p:nvPr/>
        </p:nvCxnSpPr>
        <p:spPr>
          <a:xfrm>
            <a:off x="2021640" y="2443452"/>
            <a:ext cx="2466180" cy="28037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8" idx="3"/>
            <a:endCxn id="20" idx="0"/>
          </p:cNvCxnSpPr>
          <p:nvPr/>
        </p:nvCxnSpPr>
        <p:spPr>
          <a:xfrm>
            <a:off x="2021640" y="2443452"/>
            <a:ext cx="5568608" cy="5525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148180" y="5140263"/>
            <a:ext cx="67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join(</a:t>
            </a:r>
            <a:r>
              <a:rPr lang="en-US" dirty="0"/>
              <a:t>)</a:t>
            </a:r>
          </a:p>
        </p:txBody>
      </p:sp>
      <p:cxnSp>
        <p:nvCxnSpPr>
          <p:cNvPr id="56" name="Curved Connector 55"/>
          <p:cNvCxnSpPr>
            <a:stCxn id="51" idx="3"/>
            <a:endCxn id="21" idx="1"/>
          </p:cNvCxnSpPr>
          <p:nvPr/>
        </p:nvCxnSpPr>
        <p:spPr>
          <a:xfrm>
            <a:off x="2618870" y="3749961"/>
            <a:ext cx="1657771" cy="3533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742937" y="3950091"/>
            <a:ext cx="6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steal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79068" y="3148374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531468" y="3300774"/>
            <a:ext cx="727160" cy="13111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task()</a:t>
            </a:r>
            <a:endParaRPr lang="en-US" dirty="0"/>
          </a:p>
        </p:txBody>
      </p:sp>
      <p:cxnSp>
        <p:nvCxnSpPr>
          <p:cNvPr id="66" name="Curved Connector 65"/>
          <p:cNvCxnSpPr>
            <a:stCxn id="16" idx="2"/>
            <a:endCxn id="52" idx="3"/>
          </p:cNvCxnSpPr>
          <p:nvPr/>
        </p:nvCxnSpPr>
        <p:spPr>
          <a:xfrm rot="5400000">
            <a:off x="1606531" y="4813096"/>
            <a:ext cx="729343" cy="2943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22" idx="2"/>
            <a:endCxn id="52" idx="3"/>
          </p:cNvCxnSpPr>
          <p:nvPr/>
        </p:nvCxnSpPr>
        <p:spPr>
          <a:xfrm rot="5400000">
            <a:off x="3101502" y="3633810"/>
            <a:ext cx="413658" cy="296858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63" idx="2"/>
            <a:endCxn id="52" idx="3"/>
          </p:cNvCxnSpPr>
          <p:nvPr/>
        </p:nvCxnSpPr>
        <p:spPr>
          <a:xfrm rot="5400000">
            <a:off x="4503038" y="1932919"/>
            <a:ext cx="713014" cy="607100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6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 animBg="1"/>
      <p:bldP spid="12" grpId="0" animBg="1"/>
      <p:bldP spid="13" grpId="0" animBg="1"/>
      <p:bldP spid="17" grpId="0" animBg="1"/>
      <p:bldP spid="20" grpId="0" animBg="1"/>
      <p:bldP spid="21" grpId="0" animBg="1"/>
      <p:bldP spid="22" grpId="0" animBg="1"/>
      <p:bldP spid="28" grpId="0"/>
      <p:bldP spid="52" grpId="0"/>
      <p:bldP spid="60" grpId="0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Distributed shared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043637"/>
          </a:xfrm>
        </p:spPr>
        <p:txBody>
          <a:bodyPr/>
          <a:lstStyle/>
          <a:p>
            <a:r>
              <a:rPr lang="en-US" i="1" dirty="0" smtClean="0"/>
              <a:t>Global memory</a:t>
            </a:r>
            <a:r>
              <a:rPr lang="en-US" dirty="0" smtClean="0"/>
              <a:t> is striped across nodes</a:t>
            </a:r>
          </a:p>
          <a:p>
            <a:r>
              <a:rPr lang="en-US" i="1" dirty="0" smtClean="0"/>
              <a:t>Core-local memory </a:t>
            </a:r>
            <a:r>
              <a:rPr lang="en-US" dirty="0" smtClean="0"/>
              <a:t>may be exposed globally</a:t>
            </a:r>
          </a:p>
          <a:p>
            <a:r>
              <a:rPr lang="en-US" dirty="0" smtClean="0"/>
              <a:t>All remote memory accessed through API</a:t>
            </a:r>
          </a:p>
          <a:p>
            <a:pPr lvl="1"/>
            <a:r>
              <a:rPr lang="en-US" dirty="0" smtClean="0"/>
              <a:t>Explicit cache operations to exploit locality</a:t>
            </a:r>
          </a:p>
          <a:p>
            <a:pPr lvl="1"/>
            <a:r>
              <a:rPr lang="en-US" dirty="0" smtClean="0"/>
              <a:t>Delegate operations for low locality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0597" y="3602996"/>
            <a:ext cx="1475366" cy="2764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Core 1 </a:t>
            </a:r>
            <a:r>
              <a:rPr lang="en-US" dirty="0" err="1" smtClean="0"/>
              <a:t>mem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40816" y="3602996"/>
            <a:ext cx="1475366" cy="2764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Core 2 </a:t>
            </a:r>
            <a:r>
              <a:rPr lang="en-US" dirty="0" err="1" smtClean="0"/>
              <a:t>mem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14129" y="3602996"/>
            <a:ext cx="1475366" cy="2764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Core 3 </a:t>
            </a:r>
            <a:r>
              <a:rPr lang="en-US" dirty="0" err="1" smtClean="0"/>
              <a:t>mem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80798" y="4846709"/>
            <a:ext cx="644306" cy="11299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A[3];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11804" y="3903516"/>
            <a:ext cx="603959" cy="3455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B[0]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89471" y="3763438"/>
            <a:ext cx="7498219" cy="578990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B[3];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142617" y="5665131"/>
            <a:ext cx="769044" cy="31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&amp;A[1]</a:t>
            </a:r>
            <a:endParaRPr lang="en-US" dirty="0"/>
          </a:p>
        </p:txBody>
      </p:sp>
      <p:cxnSp>
        <p:nvCxnSpPr>
          <p:cNvPr id="33" name="Curved Connector 32"/>
          <p:cNvCxnSpPr>
            <a:stCxn id="30" idx="0"/>
            <a:endCxn id="12" idx="3"/>
          </p:cNvCxnSpPr>
          <p:nvPr/>
        </p:nvCxnSpPr>
        <p:spPr>
          <a:xfrm rot="16200000" flipV="1">
            <a:off x="3299403" y="4437394"/>
            <a:ext cx="253439" cy="220203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6278" y="5630760"/>
            <a:ext cx="769044" cy="31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&amp;B[1]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273346" y="3906499"/>
            <a:ext cx="603959" cy="3455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B[1]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046660" y="3887822"/>
            <a:ext cx="603959" cy="3455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B[2]</a:t>
            </a:r>
            <a:endParaRPr lang="en-US" dirty="0"/>
          </a:p>
        </p:txBody>
      </p:sp>
      <p:cxnSp>
        <p:nvCxnSpPr>
          <p:cNvPr id="38" name="Curved Connector 37"/>
          <p:cNvCxnSpPr>
            <a:stCxn id="35" idx="0"/>
            <a:endCxn id="36" idx="2"/>
          </p:cNvCxnSpPr>
          <p:nvPr/>
        </p:nvCxnSpPr>
        <p:spPr>
          <a:xfrm rot="16200000" flipV="1">
            <a:off x="5268696" y="3558656"/>
            <a:ext cx="1378735" cy="276547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/>
          <p:cNvSpPr/>
          <p:nvPr/>
        </p:nvSpPr>
        <p:spPr>
          <a:xfrm>
            <a:off x="7143385" y="2362654"/>
            <a:ext cx="1757833" cy="1092609"/>
          </a:xfrm>
          <a:prstGeom prst="wedgeRoundRectCallout">
            <a:avLst>
              <a:gd name="adj1" fmla="val -52360"/>
              <a:gd name="adj2" fmla="val 7834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Cyclic Global Memory pool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158741" y="4613245"/>
            <a:ext cx="1260598" cy="635021"/>
          </a:xfrm>
          <a:prstGeom prst="wedgeRoundRectCallout">
            <a:avLst>
              <a:gd name="adj1" fmla="val 67906"/>
              <a:gd name="adj2" fmla="val 11244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memory</a:t>
            </a:r>
            <a:endParaRPr lang="en-US" dirty="0"/>
          </a:p>
        </p:txBody>
      </p:sp>
      <p:sp>
        <p:nvSpPr>
          <p:cNvPr id="43" name="Rounded Rectangular Callout 42"/>
          <p:cNvSpPr/>
          <p:nvPr/>
        </p:nvSpPr>
        <p:spPr>
          <a:xfrm>
            <a:off x="2981742" y="4519859"/>
            <a:ext cx="1416344" cy="750066"/>
          </a:xfrm>
          <a:prstGeom prst="wedgeRoundRectCallout">
            <a:avLst>
              <a:gd name="adj1" fmla="val 55763"/>
              <a:gd name="adj2" fmla="val 945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Global Pointer</a:t>
            </a:r>
            <a:endParaRPr lang="en-US" dirty="0"/>
          </a:p>
        </p:txBody>
      </p:sp>
      <p:sp>
        <p:nvSpPr>
          <p:cNvPr id="44" name="Rounded Rectangular Callout 43"/>
          <p:cNvSpPr/>
          <p:nvPr/>
        </p:nvSpPr>
        <p:spPr>
          <a:xfrm>
            <a:off x="7364147" y="4466811"/>
            <a:ext cx="1488048" cy="750066"/>
          </a:xfrm>
          <a:prstGeom prst="wedgeRoundRectCallout">
            <a:avLst>
              <a:gd name="adj1" fmla="val -41811"/>
              <a:gd name="adj2" fmla="val 10324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Global Pointer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30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Delegate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493538"/>
          </a:xfrm>
        </p:spPr>
        <p:txBody>
          <a:bodyPr/>
          <a:lstStyle/>
          <a:p>
            <a:r>
              <a:rPr lang="en-US" dirty="0" smtClean="0"/>
              <a:t>Used for synchronization and for low-locality accesses</a:t>
            </a:r>
          </a:p>
          <a:p>
            <a:r>
              <a:rPr lang="en-US" dirty="0" smtClean="0"/>
              <a:t>Memory is modified at its home node</a:t>
            </a:r>
          </a:p>
          <a:p>
            <a:r>
              <a:rPr lang="en-US" dirty="0" smtClean="0"/>
              <a:t>Context switches are implicit; split-phase operation also possible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b="1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GlobalAddress</a:t>
            </a: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 smtClean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ourier New"/>
                <a:cs typeface="Courier New"/>
              </a:rPr>
              <a:t>Vertex 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&gt; </a:t>
            </a:r>
            <a:r>
              <a:rPr lang="en-US" b="1" dirty="0" smtClean="0">
                <a:solidFill>
                  <a:schemeClr val="accent6"/>
                </a:solidFill>
                <a:latin typeface="Courier New"/>
                <a:cs typeface="Courier New"/>
              </a:rPr>
              <a:t>address</a:t>
            </a:r>
            <a:r>
              <a:rPr lang="en-US" b="1" dirty="0" smtClean="0">
                <a:latin typeface="Courier New"/>
                <a:cs typeface="Courier New"/>
              </a:rPr>
              <a:t>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</a:t>
            </a:r>
            <a:r>
              <a:rPr lang="en-US" b="1" dirty="0" err="1" smtClean="0">
                <a:solidFill>
                  <a:srgbClr val="9BBB59"/>
                </a:solidFill>
                <a:latin typeface="Courier New"/>
                <a:cs typeface="Courier New"/>
              </a:rPr>
              <a:t>int</a:t>
            </a:r>
            <a:r>
              <a:rPr lang="en-US" b="1" dirty="0" smtClean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increment</a:t>
            </a:r>
            <a:r>
              <a:rPr lang="en-US" b="1" dirty="0" smtClean="0">
                <a:latin typeface="Courier New"/>
                <a:cs typeface="Courier New"/>
              </a:rPr>
              <a:t> = 1;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</a:t>
            </a:r>
            <a:r>
              <a:rPr lang="en-US" b="1" dirty="0" err="1" smtClean="0">
                <a:solidFill>
                  <a:srgbClr val="9BBB59"/>
                </a:solidFill>
                <a:latin typeface="Courier New"/>
                <a:cs typeface="Courier New"/>
              </a:rPr>
              <a:t>int</a:t>
            </a:r>
            <a:r>
              <a:rPr lang="en-US" b="1" dirty="0" smtClean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b="1" dirty="0" err="1" smtClean="0">
                <a:solidFill>
                  <a:srgbClr val="F79646"/>
                </a:solidFill>
                <a:latin typeface="Courier New"/>
                <a:cs typeface="Courier New"/>
              </a:rPr>
              <a:t>previous_value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= 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</a:t>
            </a:r>
            <a:r>
              <a:rPr lang="en-US" b="1" dirty="0" err="1" smtClean="0">
                <a:solidFill>
                  <a:srgbClr val="4F81BD"/>
                </a:solidFill>
                <a:latin typeface="Courier New"/>
                <a:cs typeface="Courier New"/>
              </a:rPr>
              <a:t>fetch_add</a:t>
            </a:r>
            <a:r>
              <a:rPr lang="en-US" b="1" dirty="0" smtClean="0">
                <a:latin typeface="Courier New"/>
                <a:cs typeface="Courier New"/>
              </a:rPr>
              <a:t>( 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address</a:t>
            </a:r>
            <a:r>
              <a:rPr lang="en-US" b="1" dirty="0" smtClean="0">
                <a:latin typeface="Courier New"/>
                <a:cs typeface="Courier New"/>
              </a:rPr>
              <a:t>, 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increment</a:t>
            </a:r>
            <a:r>
              <a:rPr lang="en-US" b="1" dirty="0" smtClean="0">
                <a:latin typeface="Courier New"/>
                <a:cs typeface="Courier New"/>
              </a:rPr>
              <a:t> );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if( 0 == </a:t>
            </a:r>
            <a:r>
              <a:rPr lang="en-US" b="1" dirty="0" err="1" smtClean="0">
                <a:solidFill>
                  <a:srgbClr val="F79646"/>
                </a:solidFill>
                <a:latin typeface="Courier New"/>
                <a:cs typeface="Courier New"/>
              </a:rPr>
              <a:t>previous_value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) {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</a:t>
            </a:r>
            <a:r>
              <a:rPr lang="en-US" b="1" dirty="0" smtClean="0">
                <a:solidFill>
                  <a:schemeClr val="accent1"/>
                </a:solidFill>
                <a:latin typeface="Courier New"/>
                <a:cs typeface="Courier New"/>
              </a:rPr>
              <a:t>succeeded</a:t>
            </a:r>
            <a:r>
              <a:rPr lang="en-US" b="1" dirty="0" smtClean="0">
                <a:latin typeface="Courier New"/>
                <a:cs typeface="Courier New"/>
              </a:rPr>
              <a:t>();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}</a:t>
            </a:r>
          </a:p>
          <a:p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7250345" y="4466886"/>
            <a:ext cx="1106715" cy="8708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6080"/>
              <a:gd name="adj5" fmla="val -39870"/>
              <a:gd name="adj6" fmla="val -849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Implicit context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Cache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961358"/>
          </a:xfrm>
        </p:spPr>
        <p:txBody>
          <a:bodyPr/>
          <a:lstStyle/>
          <a:p>
            <a:r>
              <a:rPr lang="en-US" dirty="0"/>
              <a:t>Used for data with spatial or temporal locality</a:t>
            </a:r>
          </a:p>
          <a:p>
            <a:r>
              <a:rPr lang="en-US" dirty="0"/>
              <a:t>Interface similar to C++ smart pointers</a:t>
            </a:r>
          </a:p>
          <a:p>
            <a:pPr lvl="1"/>
            <a:r>
              <a:rPr lang="en-US" dirty="0"/>
              <a:t>Cache object “localizes” global data, returning a local pointer to a buffer</a:t>
            </a:r>
          </a:p>
          <a:p>
            <a:pPr lvl="1"/>
            <a:r>
              <a:rPr lang="en-US" dirty="0"/>
              <a:t>Context switch can be done implicitly or explicitly</a:t>
            </a:r>
          </a:p>
          <a:p>
            <a:r>
              <a:rPr lang="en-US" dirty="0"/>
              <a:t>Two modes:</a:t>
            </a:r>
          </a:p>
          <a:p>
            <a:pPr lvl="1"/>
            <a:r>
              <a:rPr lang="en-US" dirty="0"/>
              <a:t>Incoherent, for reads/writes known </a:t>
            </a:r>
            <a:r>
              <a:rPr lang="en-US"/>
              <a:t>to </a:t>
            </a:r>
            <a:r>
              <a:rPr lang="en-US" smtClean="0"/>
              <a:t>benon-interfering</a:t>
            </a:r>
            <a:endParaRPr lang="en-US" dirty="0"/>
          </a:p>
          <a:p>
            <a:pPr lvl="1"/>
            <a:r>
              <a:rPr lang="en-US" dirty="0"/>
              <a:t>Coherent, which synchronizes through a directory</a:t>
            </a:r>
          </a:p>
          <a:p>
            <a:r>
              <a:rPr lang="en-US" dirty="0"/>
              <a:t>Example</a:t>
            </a:r>
            <a:r>
              <a:rPr lang="en-US" dirty="0">
                <a:latin typeface="Courier New"/>
                <a:cs typeface="Courier New"/>
              </a:rPr>
              <a:t>: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3"/>
                </a:solidFill>
                <a:latin typeface="Courier New"/>
                <a:cs typeface="Courier New"/>
              </a:rPr>
              <a:t>Coherent</a:t>
            </a:r>
            <a:r>
              <a:rPr lang="en-US" b="1" dirty="0">
                <a:latin typeface="Courier New"/>
                <a:cs typeface="Courier New"/>
              </a:rPr>
              <a:t>&lt; </a:t>
            </a:r>
            <a:r>
              <a:rPr lang="en-US" b="1" dirty="0">
                <a:solidFill>
                  <a:srgbClr val="9BBB59"/>
                </a:solidFill>
                <a:latin typeface="Courier New"/>
                <a:cs typeface="Courier New"/>
              </a:rPr>
              <a:t>int64_t</a:t>
            </a:r>
            <a:r>
              <a:rPr lang="en-US" b="1" dirty="0">
                <a:latin typeface="Courier New"/>
                <a:cs typeface="Courier New"/>
              </a:rPr>
              <a:t> &gt;::RW </a:t>
            </a:r>
            <a:r>
              <a:rPr lang="en-US" b="1" dirty="0" err="1">
                <a:solidFill>
                  <a:schemeClr val="accent6"/>
                </a:solidFill>
                <a:latin typeface="Courier New"/>
                <a:cs typeface="Courier New"/>
              </a:rPr>
              <a:t>buf</a:t>
            </a:r>
            <a:r>
              <a:rPr lang="en-US" b="1" dirty="0">
                <a:latin typeface="Courier New"/>
                <a:cs typeface="Courier New"/>
              </a:rPr>
              <a:t>( pointer, count );</a:t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rgbClr val="F79646"/>
                </a:solidFill>
                <a:latin typeface="Courier New"/>
                <a:cs typeface="Courier New"/>
              </a:rPr>
              <a:t>buf</a:t>
            </a:r>
            <a:r>
              <a:rPr lang="en-US" b="1" dirty="0" err="1"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1"/>
                </a:solidFill>
                <a:latin typeface="Courier New"/>
                <a:cs typeface="Courier New"/>
              </a:rPr>
              <a:t>block_until_acquired</a:t>
            </a:r>
            <a:r>
              <a:rPr lang="en-US" b="1" dirty="0">
                <a:latin typeface="Courier New"/>
                <a:cs typeface="Courier New"/>
              </a:rPr>
              <a:t>();</a:t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/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rgbClr val="4F81BD"/>
                </a:solidFill>
                <a:latin typeface="Courier New"/>
                <a:cs typeface="Courier New"/>
              </a:rPr>
              <a:t>local_modify</a:t>
            </a:r>
            <a:r>
              <a:rPr lang="en-US" b="1" dirty="0">
                <a:latin typeface="Courier New"/>
                <a:cs typeface="Courier New"/>
              </a:rPr>
              <a:t>( </a:t>
            </a:r>
            <a:r>
              <a:rPr lang="en-US" b="1" dirty="0" err="1">
                <a:solidFill>
                  <a:srgbClr val="F79646"/>
                </a:solidFill>
                <a:latin typeface="Courier New"/>
                <a:cs typeface="Courier New"/>
              </a:rPr>
              <a:t>buf</a:t>
            </a:r>
            <a:r>
              <a:rPr lang="en-US" b="1" dirty="0">
                <a:solidFill>
                  <a:srgbClr val="F7964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);</a:t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/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rgbClr val="F79646"/>
                </a:solidFill>
                <a:latin typeface="Courier New"/>
                <a:cs typeface="Courier New"/>
              </a:rPr>
              <a:t>buf</a:t>
            </a:r>
            <a:r>
              <a:rPr lang="en-US" b="1" dirty="0" err="1"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rgbClr val="4F81BD"/>
                </a:solidFill>
                <a:latin typeface="Courier New"/>
                <a:cs typeface="Courier New"/>
              </a:rPr>
              <a:t>block_until_released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6399348" y="4952637"/>
            <a:ext cx="1106715" cy="8708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541"/>
              <a:gd name="adj6" fmla="val -1048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Implicit context switch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6399348" y="4952637"/>
            <a:ext cx="1106715" cy="8708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9792"/>
              <a:gd name="adj6" fmla="val -1067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Implicit context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4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Expressing parallelism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363724"/>
          </a:xfrm>
        </p:spPr>
        <p:txBody>
          <a:bodyPr/>
          <a:lstStyle/>
          <a:p>
            <a:r>
              <a:rPr lang="en-US" dirty="0" smtClean="0"/>
              <a:t>Goal: expose parallelism </a:t>
            </a:r>
            <a:br>
              <a:rPr lang="en-US" dirty="0" smtClean="0"/>
            </a:br>
            <a:r>
              <a:rPr lang="en-US" dirty="0" smtClean="0"/>
              <a:t>   while making it easy to steal large chunks of work</a:t>
            </a:r>
          </a:p>
          <a:p>
            <a:r>
              <a:rPr lang="en-US" dirty="0" smtClean="0"/>
              <a:t>Basic primitive: spawn tasks</a:t>
            </a:r>
          </a:p>
          <a:p>
            <a:pPr lvl="1"/>
            <a:r>
              <a:rPr lang="en-US" dirty="0" smtClean="0"/>
              <a:t>With optional locality constraint</a:t>
            </a:r>
          </a:p>
          <a:p>
            <a:r>
              <a:rPr lang="en-US" dirty="0" smtClean="0"/>
              <a:t>Higher level: </a:t>
            </a:r>
            <a:r>
              <a:rPr lang="en-US" dirty="0" err="1" smtClean="0">
                <a:latin typeface="Courier"/>
                <a:cs typeface="Courier"/>
              </a:rPr>
              <a:t>parallel_for</a:t>
            </a:r>
            <a:r>
              <a:rPr lang="en-US" dirty="0" smtClean="0"/>
              <a:t> construct</a:t>
            </a:r>
          </a:p>
          <a:p>
            <a:pPr lvl="1"/>
            <a:r>
              <a:rPr lang="en-US" dirty="0" smtClean="0"/>
              <a:t>Recursively subdivide iteration range until threshold is reached</a:t>
            </a:r>
            <a:br>
              <a:rPr lang="en-US" dirty="0" smtClean="0"/>
            </a:br>
            <a:r>
              <a:rPr lang="en-US" dirty="0" smtClean="0"/>
              <a:t>(a la </a:t>
            </a:r>
            <a:r>
              <a:rPr lang="en-US" dirty="0" err="1" smtClean="0"/>
              <a:t>Cilk</a:t>
            </a:r>
            <a:r>
              <a:rPr lang="en-US" dirty="0" smtClean="0"/>
              <a:t>, TBB)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C8CB-43D8-CE4B-9FBA-0A4A4D7DDC27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6387000" y="3613200"/>
            <a:ext cx="31496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18040" y="4314240"/>
            <a:ext cx="31496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95000" y="4314240"/>
            <a:ext cx="31496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6840" y="4984800"/>
            <a:ext cx="31496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13160" y="4984800"/>
            <a:ext cx="31496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29" idx="1"/>
            <a:endCxn id="30" idx="0"/>
          </p:cNvCxnSpPr>
          <p:nvPr/>
        </p:nvCxnSpPr>
        <p:spPr>
          <a:xfrm rot="10800000" flipV="1">
            <a:off x="5975520" y="3770680"/>
            <a:ext cx="411480" cy="5435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30" idx="2"/>
            <a:endCxn id="43" idx="0"/>
          </p:cNvCxnSpPr>
          <p:nvPr/>
        </p:nvCxnSpPr>
        <p:spPr>
          <a:xfrm rot="16200000" flipH="1">
            <a:off x="5599600" y="5005120"/>
            <a:ext cx="1310640" cy="5588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29" idx="3"/>
            <a:endCxn id="31" idx="0"/>
          </p:cNvCxnSpPr>
          <p:nvPr/>
        </p:nvCxnSpPr>
        <p:spPr>
          <a:xfrm>
            <a:off x="6701960" y="3770680"/>
            <a:ext cx="350520" cy="5435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1" idx="2"/>
            <a:endCxn id="43" idx="0"/>
          </p:cNvCxnSpPr>
          <p:nvPr/>
        </p:nvCxnSpPr>
        <p:spPr>
          <a:xfrm rot="5400000">
            <a:off x="6138080" y="5025440"/>
            <a:ext cx="1310640" cy="51816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1" idx="1"/>
            <a:endCxn id="32" idx="0"/>
          </p:cNvCxnSpPr>
          <p:nvPr/>
        </p:nvCxnSpPr>
        <p:spPr>
          <a:xfrm rot="10800000" flipV="1">
            <a:off x="6534320" y="4471720"/>
            <a:ext cx="360680" cy="51308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2" idx="2"/>
            <a:endCxn id="43" idx="0"/>
          </p:cNvCxnSpPr>
          <p:nvPr/>
        </p:nvCxnSpPr>
        <p:spPr>
          <a:xfrm rot="5400000">
            <a:off x="6214280" y="5619800"/>
            <a:ext cx="640080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1" idx="3"/>
            <a:endCxn id="33" idx="0"/>
          </p:cNvCxnSpPr>
          <p:nvPr/>
        </p:nvCxnSpPr>
        <p:spPr>
          <a:xfrm>
            <a:off x="7209960" y="4471720"/>
            <a:ext cx="360680" cy="51308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2"/>
            <a:endCxn id="43" idx="0"/>
          </p:cNvCxnSpPr>
          <p:nvPr/>
        </p:nvCxnSpPr>
        <p:spPr>
          <a:xfrm rot="5400000">
            <a:off x="6732440" y="5101640"/>
            <a:ext cx="640080" cy="103632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614840" y="5939840"/>
            <a:ext cx="1838960" cy="487680"/>
          </a:xfrm>
          <a:prstGeom prst="rect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Joiner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7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and aggregation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C8CB-43D8-CE4B-9FBA-0A4A4D7DDC27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82" y="1075598"/>
            <a:ext cx="7404724" cy="5568005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5025876" y="2670470"/>
            <a:ext cx="3180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Networks perform badly with small </a:t>
            </a:r>
            <a:r>
              <a:rPr lang="en-US" dirty="0" smtClean="0"/>
              <a:t>packets, so we trade </a:t>
            </a:r>
            <a:r>
              <a:rPr lang="en-US" dirty="0"/>
              <a:t>latency for throughput:</a:t>
            </a:r>
            <a:br>
              <a:rPr lang="en-US" dirty="0"/>
            </a:br>
            <a:r>
              <a:rPr lang="en-US" dirty="0" smtClean="0"/>
              <a:t>We delay messages </a:t>
            </a:r>
            <a:r>
              <a:rPr lang="en-US" dirty="0"/>
              <a:t>to a common destination until </a:t>
            </a:r>
            <a:r>
              <a:rPr lang="en-US" dirty="0" smtClean="0"/>
              <a:t>a large packet can be formed.</a:t>
            </a:r>
            <a:endParaRPr lang="en-US" dirty="0"/>
          </a:p>
        </p:txBody>
      </p:sp>
      <p:sp>
        <p:nvSpPr>
          <p:cNvPr id="13" name="Up-Down Arrow 7"/>
          <p:cNvSpPr/>
          <p:nvPr/>
        </p:nvSpPr>
        <p:spPr>
          <a:xfrm>
            <a:off x="3039407" y="4342223"/>
            <a:ext cx="260520" cy="1411223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8"/>
          <p:cNvSpPr txBox="1"/>
          <p:nvPr/>
        </p:nvSpPr>
        <p:spPr>
          <a:xfrm>
            <a:off x="2616061" y="5112969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2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New features under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3280898"/>
          </a:xfrm>
        </p:spPr>
        <p:txBody>
          <a:bodyPr/>
          <a:lstStyle/>
          <a:p>
            <a:r>
              <a:rPr lang="en-US" dirty="0"/>
              <a:t>PGAS-like </a:t>
            </a:r>
            <a:r>
              <a:rPr lang="en-US" dirty="0" err="1">
                <a:latin typeface="Courier"/>
                <a:cs typeface="Courier"/>
              </a:rPr>
              <a:t>parallel_forall_local</a:t>
            </a:r>
            <a:endParaRPr lang="en-US" dirty="0"/>
          </a:p>
          <a:p>
            <a:pPr marL="742950" lvl="2" indent="-342900">
              <a:buBlip>
                <a:blip r:embed="rId2"/>
              </a:buBlip>
            </a:pPr>
            <a:r>
              <a:rPr lang="en-US" dirty="0"/>
              <a:t>Allows iteration over locally-stored elements of global array</a:t>
            </a:r>
          </a:p>
          <a:p>
            <a:r>
              <a:rPr lang="en-US" dirty="0"/>
              <a:t>Parallel file IO</a:t>
            </a:r>
          </a:p>
          <a:p>
            <a:pPr lvl="1"/>
            <a:r>
              <a:rPr lang="en-US" dirty="0"/>
              <a:t>Currently targeted at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/>
            <a:r>
              <a:rPr lang="en-US" dirty="0"/>
              <a:t>Snapshots arrays into multiple </a:t>
            </a:r>
            <a:r>
              <a:rPr lang="en-US" dirty="0" smtClean="0"/>
              <a:t>files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 smtClean="0"/>
              <a:t>Fuse </a:t>
            </a:r>
            <a:r>
              <a:rPr lang="en-US" dirty="0"/>
              <a:t>and standard POSIX IO,</a:t>
            </a:r>
            <a:br>
              <a:rPr lang="en-US" dirty="0"/>
            </a:br>
            <a:r>
              <a:rPr lang="en-US" dirty="0"/>
              <a:t>with optional support for determining block locality through HDFS API</a:t>
            </a:r>
          </a:p>
          <a:p>
            <a:pPr lvl="2"/>
            <a:r>
              <a:rPr lang="en-US" dirty="0"/>
              <a:t>This means the same code works with </a:t>
            </a:r>
            <a:r>
              <a:rPr lang="en-US" dirty="0" err="1"/>
              <a:t>Lustre</a:t>
            </a:r>
            <a:r>
              <a:rPr lang="en-US" dirty="0"/>
              <a:t> and other POSIX-</a:t>
            </a:r>
            <a:r>
              <a:rPr lang="en-US" dirty="0" err="1"/>
              <a:t>ish</a:t>
            </a:r>
            <a:r>
              <a:rPr lang="en-US" dirty="0"/>
              <a:t> </a:t>
            </a:r>
            <a:r>
              <a:rPr lang="en-US" dirty="0" err="1"/>
              <a:t>filesystems</a:t>
            </a:r>
            <a:endParaRPr lang="en-US" dirty="0"/>
          </a:p>
          <a:p>
            <a:r>
              <a:rPr lang="en-US" dirty="0"/>
              <a:t>Support for the cloud: Amazon EC2</a:t>
            </a:r>
          </a:p>
          <a:p>
            <a:pPr lvl="1"/>
            <a:r>
              <a:rPr lang="en-US" dirty="0"/>
              <a:t>More later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7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experiments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80766-0BF8-8348-AE6A-8A4A559F6D3E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7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376035"/>
          </a:xfrm>
        </p:spPr>
        <p:txBody>
          <a:bodyPr/>
          <a:lstStyle/>
          <a:p>
            <a:r>
              <a:rPr lang="en-US" dirty="0" smtClean="0"/>
              <a:t>Unbalanced Tree Search</a:t>
            </a:r>
          </a:p>
          <a:p>
            <a:pPr lvl="1"/>
            <a:r>
              <a:rPr lang="en-US" dirty="0" smtClean="0"/>
              <a:t>Modified to traverse pre-generated tree in memory</a:t>
            </a:r>
          </a:p>
          <a:p>
            <a:pPr lvl="1"/>
            <a:r>
              <a:rPr lang="en-US" dirty="0" smtClean="0"/>
              <a:t>Intended to exercise both random access and dynamic load balancing</a:t>
            </a:r>
          </a:p>
          <a:p>
            <a:r>
              <a:rPr lang="en-US" dirty="0" smtClean="0"/>
              <a:t>Breadth-first search</a:t>
            </a:r>
          </a:p>
          <a:p>
            <a:pPr lvl="1"/>
            <a:r>
              <a:rPr lang="en-US" dirty="0" smtClean="0"/>
              <a:t>Straightforward port of Graph500 reference implementation</a:t>
            </a:r>
          </a:p>
          <a:p>
            <a:r>
              <a:rPr lang="en-US" dirty="0" smtClean="0"/>
              <a:t>Approximate </a:t>
            </a:r>
            <a:r>
              <a:rPr lang="en-US" dirty="0" err="1" smtClean="0"/>
              <a:t>Betweennesss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Bader/</a:t>
            </a:r>
            <a:r>
              <a:rPr lang="en-US" dirty="0" err="1" smtClean="0"/>
              <a:t>Madduri</a:t>
            </a:r>
            <a:r>
              <a:rPr lang="en-US" dirty="0" smtClean="0"/>
              <a:t> algorithm from </a:t>
            </a:r>
            <a:r>
              <a:rPr lang="en-US" dirty="0" err="1" smtClean="0"/>
              <a:t>GraphCT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3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Experiment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363724"/>
          </a:xfrm>
        </p:spPr>
        <p:txBody>
          <a:bodyPr/>
          <a:lstStyle/>
          <a:p>
            <a:r>
              <a:rPr lang="en-US" dirty="0"/>
              <a:t>Ran on PAL cluster at PNNL</a:t>
            </a:r>
          </a:p>
          <a:p>
            <a:pPr lvl="1"/>
            <a:r>
              <a:rPr lang="en-US" dirty="0" smtClean="0"/>
              <a:t>144 nodes, 1.9 </a:t>
            </a:r>
            <a:r>
              <a:rPr lang="en-US" dirty="0"/>
              <a:t>GHz AMD </a:t>
            </a:r>
            <a:r>
              <a:rPr lang="en-US" dirty="0" err="1"/>
              <a:t>Interlagos</a:t>
            </a:r>
            <a:r>
              <a:rPr lang="en-US" dirty="0"/>
              <a:t>, 4x QDR </a:t>
            </a:r>
            <a:r>
              <a:rPr lang="en-US" dirty="0" err="1"/>
              <a:t>Mellanox</a:t>
            </a:r>
            <a:r>
              <a:rPr lang="en-US" dirty="0"/>
              <a:t> IB</a:t>
            </a:r>
          </a:p>
          <a:p>
            <a:r>
              <a:rPr lang="en-US" dirty="0"/>
              <a:t>BFS, BC: scale 27 </a:t>
            </a:r>
            <a:r>
              <a:rPr lang="en-US" dirty="0" err="1"/>
              <a:t>Kronecker</a:t>
            </a:r>
            <a:r>
              <a:rPr lang="en-US" dirty="0"/>
              <a:t> graphs</a:t>
            </a:r>
            <a:br>
              <a:rPr lang="en-US" dirty="0"/>
            </a:br>
            <a:r>
              <a:rPr lang="en-US" dirty="0"/>
              <a:t>UTS: T1 XXL (4 billion nodes)</a:t>
            </a:r>
          </a:p>
          <a:p>
            <a:r>
              <a:rPr lang="en-US" dirty="0"/>
              <a:t>UTS and BFS were both optimized by expert XMT programmers</a:t>
            </a:r>
          </a:p>
          <a:p>
            <a:r>
              <a:rPr lang="en-US" dirty="0"/>
              <a:t>Grappa code is as simple as possible; not optimized for distributed-memory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4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3970318"/>
          </a:xfrm>
        </p:spPr>
        <p:txBody>
          <a:bodyPr/>
          <a:lstStyle/>
          <a:p>
            <a:r>
              <a:rPr lang="en-US" dirty="0"/>
              <a:t>To bring scalable irregular computation to the masses.</a:t>
            </a:r>
          </a:p>
          <a:p>
            <a:pPr lvl="1"/>
            <a:r>
              <a:rPr lang="en-US" dirty="0"/>
              <a:t>Scalable in </a:t>
            </a:r>
            <a:r>
              <a:rPr lang="en-US" b="1" dirty="0"/>
              <a:t>size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more </a:t>
            </a:r>
            <a:r>
              <a:rPr lang="en-US" dirty="0" smtClean="0"/>
              <a:t>total memory </a:t>
            </a:r>
            <a:r>
              <a:rPr lang="en-US" dirty="0"/>
              <a:t>=&gt; can solve a proportionately bigger problem</a:t>
            </a:r>
          </a:p>
          <a:p>
            <a:pPr lvl="1"/>
            <a:r>
              <a:rPr lang="en-US" dirty="0"/>
              <a:t>Scalable in </a:t>
            </a:r>
            <a:r>
              <a:rPr lang="en-US" b="1" dirty="0"/>
              <a:t>performance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more concurrent work + more hardware =&gt; higher throughput</a:t>
            </a:r>
          </a:p>
          <a:p>
            <a:pPr lvl="1"/>
            <a:r>
              <a:rPr lang="en-US" dirty="0"/>
              <a:t>Irregular applications</a:t>
            </a:r>
          </a:p>
          <a:p>
            <a:pPr lvl="2"/>
            <a:r>
              <a:rPr lang="en-US" dirty="0"/>
              <a:t>exhibit </a:t>
            </a:r>
            <a:r>
              <a:rPr lang="en-US" b="1" dirty="0"/>
              <a:t>little spatial locality</a:t>
            </a:r>
          </a:p>
          <a:p>
            <a:pPr lvl="2"/>
            <a:r>
              <a:rPr lang="en-US" dirty="0"/>
              <a:t>frequently </a:t>
            </a:r>
            <a:r>
              <a:rPr lang="en-US" b="1" dirty="0"/>
              <a:t>request small amounts of off-node data</a:t>
            </a:r>
          </a:p>
          <a:p>
            <a:pPr lvl="2"/>
            <a:r>
              <a:rPr lang="en-US" dirty="0"/>
              <a:t>Thus, they are difficult to scale except on special hardware (</a:t>
            </a:r>
            <a:r>
              <a:rPr lang="en-US" dirty="0" err="1"/>
              <a:t>CrayXMT</a:t>
            </a:r>
            <a:r>
              <a:rPr lang="en-US" dirty="0"/>
              <a:t>) or, in some cases, when written by expert parallel </a:t>
            </a:r>
            <a:r>
              <a:rPr lang="en-US"/>
              <a:t>programmers</a:t>
            </a:r>
            <a:r>
              <a:rPr lang="en-US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Our mission is to enable non-expert programmers to scale irregular applications on mass-market hardware.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2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Unbalanced tree 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1" y="965088"/>
            <a:ext cx="7439660" cy="5638912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718840" y="3545291"/>
            <a:ext cx="391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Grappa and XMT  do </a:t>
            </a:r>
            <a:br>
              <a:rPr lang="en-US" dirty="0"/>
            </a:br>
            <a:r>
              <a:rPr lang="en-US" dirty="0"/>
              <a:t>   random references at each </a:t>
            </a:r>
            <a:r>
              <a:rPr lang="en-US"/>
              <a:t>tree node. </a:t>
            </a:r>
            <a:endParaRPr lang="en-US" dirty="0"/>
          </a:p>
          <a:p>
            <a:r>
              <a:rPr lang="en-US" dirty="0"/>
              <a:t>Grappa benefits from task spawn/join locality.</a:t>
            </a:r>
          </a:p>
        </p:txBody>
      </p:sp>
      <p:sp>
        <p:nvSpPr>
          <p:cNvPr id="3" name="Up-Down Arrow 7"/>
          <p:cNvSpPr/>
          <p:nvPr/>
        </p:nvSpPr>
        <p:spPr>
          <a:xfrm>
            <a:off x="7631082" y="1747747"/>
            <a:ext cx="390780" cy="2997873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8"/>
          <p:cNvSpPr txBox="1"/>
          <p:nvPr/>
        </p:nvSpPr>
        <p:spPr>
          <a:xfrm>
            <a:off x="7164315" y="306201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3.8x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3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40" y="1008352"/>
            <a:ext cx="7363460" cy="5674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1350" y="3293778"/>
            <a:ext cx="3696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Grappa and XMT use recursive loop decomposition.</a:t>
            </a:r>
          </a:p>
          <a:p>
            <a:endParaRPr lang="en-US" dirty="0" smtClean="0"/>
          </a:p>
          <a:p>
            <a:r>
              <a:rPr lang="en-US" dirty="0" smtClean="0"/>
              <a:t>Grappa is hurt by low delegate operation rates.</a:t>
            </a:r>
          </a:p>
        </p:txBody>
      </p:sp>
      <p:sp>
        <p:nvSpPr>
          <p:cNvPr id="8" name="Up-Down Arrow 9"/>
          <p:cNvSpPr/>
          <p:nvPr/>
        </p:nvSpPr>
        <p:spPr>
          <a:xfrm>
            <a:off x="7674502" y="1758604"/>
            <a:ext cx="390780" cy="268132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0"/>
          <p:cNvSpPr txBox="1"/>
          <p:nvPr/>
        </p:nvSpPr>
        <p:spPr>
          <a:xfrm>
            <a:off x="7403125" y="287672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7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1" y="952887"/>
            <a:ext cx="7538719" cy="5793353"/>
          </a:xfrm>
          <a:prstGeom prst="rect">
            <a:avLst/>
          </a:prstGeom>
        </p:spPr>
      </p:pic>
      <p:sp>
        <p:nvSpPr>
          <p:cNvPr id="11" name="Up-Down Arrow 6"/>
          <p:cNvSpPr/>
          <p:nvPr/>
        </p:nvSpPr>
        <p:spPr>
          <a:xfrm>
            <a:off x="7674502" y="1747748"/>
            <a:ext cx="390780" cy="15197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8"/>
          <p:cNvSpPr txBox="1"/>
          <p:nvPr/>
        </p:nvSpPr>
        <p:spPr>
          <a:xfrm>
            <a:off x="7131749" y="23230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1.75x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Parameter sensitivity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080570"/>
          </a:xfrm>
        </p:spPr>
        <p:txBody>
          <a:bodyPr/>
          <a:lstStyle/>
          <a:p>
            <a:r>
              <a:rPr lang="en-US" dirty="0" smtClean="0"/>
              <a:t>Two key parameters</a:t>
            </a:r>
          </a:p>
          <a:p>
            <a:r>
              <a:rPr lang="en-US" dirty="0" smtClean="0"/>
              <a:t>Aggregator timeout</a:t>
            </a:r>
          </a:p>
          <a:p>
            <a:pPr lvl="1"/>
            <a:r>
              <a:rPr lang="en-US" dirty="0" smtClean="0"/>
              <a:t>How long do we wait to transmit a bundle of messages?</a:t>
            </a:r>
          </a:p>
          <a:p>
            <a:r>
              <a:rPr lang="en-US" dirty="0" smtClean="0"/>
              <a:t>Worker count</a:t>
            </a:r>
          </a:p>
          <a:p>
            <a:pPr lvl="1"/>
            <a:r>
              <a:rPr lang="en-US" dirty="0" smtClean="0"/>
              <a:t>How many tasks do we multiplex onto a core?</a:t>
            </a:r>
          </a:p>
          <a:p>
            <a:r>
              <a:rPr lang="en-US" dirty="0" smtClean="0"/>
              <a:t>We ran sweeps with 16 nodes, 6 cores per node, scale 23/T1XL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Aggregation timeout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5" y="977899"/>
            <a:ext cx="8031045" cy="56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Number of workers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993000"/>
            <a:ext cx="8087360" cy="562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go faster?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3373232"/>
          </a:xfrm>
        </p:spPr>
        <p:txBody>
          <a:bodyPr/>
          <a:lstStyle/>
          <a:p>
            <a:r>
              <a:rPr lang="en-US" dirty="0" smtClean="0"/>
              <a:t>Challenge: Delegate operation overhead</a:t>
            </a:r>
          </a:p>
          <a:p>
            <a:pPr lvl="1"/>
            <a:r>
              <a:rPr lang="en-US" dirty="0" smtClean="0"/>
              <a:t>Delegate operation rates are currently 5x slower than fire-and-forget</a:t>
            </a:r>
          </a:p>
          <a:p>
            <a:pPr lvl="1"/>
            <a:r>
              <a:rPr lang="en-US" dirty="0" smtClean="0"/>
              <a:t>Context switch times used to be 10 ns; now they’re 38 ns</a:t>
            </a:r>
          </a:p>
          <a:p>
            <a:r>
              <a:rPr lang="en-US" dirty="0" smtClean="0"/>
              <a:t>Challenge: Network performance complexity</a:t>
            </a:r>
          </a:p>
          <a:p>
            <a:pPr lvl="1"/>
            <a:r>
              <a:rPr lang="en-US" dirty="0" smtClean="0"/>
              <a:t>2x difference depending on number of communicating pairs</a:t>
            </a:r>
          </a:p>
          <a:p>
            <a:pPr lvl="1"/>
            <a:r>
              <a:rPr lang="en-US" dirty="0" smtClean="0"/>
              <a:t>10x difference depending on how many cores transmit simultaneously</a:t>
            </a:r>
          </a:p>
          <a:p>
            <a:pPr lvl="1"/>
            <a:r>
              <a:rPr lang="en-US" dirty="0" smtClean="0"/>
              <a:t>10x variance depending on poll rate</a:t>
            </a:r>
          </a:p>
          <a:p>
            <a:pPr lvl="1"/>
            <a:r>
              <a:rPr lang="en-US" dirty="0" smtClean="0"/>
              <a:t>Some of these are related to a particular card’s architecture</a:t>
            </a:r>
            <a:endParaRPr lang="en-US" dirty="0"/>
          </a:p>
          <a:p>
            <a:r>
              <a:rPr lang="en-US" dirty="0" smtClean="0"/>
              <a:t>Which of these are our problem?</a:t>
            </a:r>
          </a:p>
          <a:p>
            <a:pPr lvl="1"/>
            <a:r>
              <a:rPr lang="en-US" dirty="0" smtClean="0"/>
              <a:t>Which of these can we ask network vendors for help?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C8CB-43D8-CE4B-9FBA-0A4A4D7DDC27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531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</p:spPr>
        <p:txBody>
          <a:bodyPr/>
          <a:lstStyle/>
          <a:p>
            <a:r>
              <a:rPr lang="en-US" dirty="0" smtClean="0"/>
              <a:t>New benchmarks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5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/>
              <a:t>Sort </a:t>
            </a:r>
            <a:r>
              <a:rPr lang="en-US" smtClean="0"/>
              <a:t>benchmark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196"/>
            <a:ext cx="8229600" cy="307777"/>
          </a:xfrm>
        </p:spPr>
        <p:txBody>
          <a:bodyPr/>
          <a:lstStyle/>
          <a:p>
            <a:r>
              <a:rPr lang="en-US" dirty="0"/>
              <a:t>Bucket sort of uniform random </a:t>
            </a:r>
            <a:r>
              <a:rPr lang="en-US" dirty="0" smtClean="0"/>
              <a:t>64-bit integers</a:t>
            </a:r>
            <a:endParaRPr lang="en-US" dirty="0"/>
          </a:p>
        </p:txBody>
      </p:sp>
      <p:grpSp>
        <p:nvGrpSpPr>
          <p:cNvPr id="153" name="Group 2"/>
          <p:cNvGrpSpPr/>
          <p:nvPr/>
        </p:nvGrpSpPr>
        <p:grpSpPr>
          <a:xfrm>
            <a:off x="1793046" y="1994042"/>
            <a:ext cx="7255027" cy="4739898"/>
            <a:chOff x="345397" y="1217940"/>
            <a:chExt cx="8662037" cy="5045420"/>
          </a:xfrm>
        </p:grpSpPr>
        <p:sp>
          <p:nvSpPr>
            <p:cNvPr id="19" name="Rectangle 8"/>
            <p:cNvSpPr/>
            <p:nvPr/>
          </p:nvSpPr>
          <p:spPr>
            <a:xfrm>
              <a:off x="2507852" y="5111609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r>
                <a:rPr lang="en-US" sz="1000" dirty="0" smtClean="0"/>
                <a:t>Core 2</a:t>
              </a:r>
              <a:endParaRPr lang="en-US" sz="1000" dirty="0"/>
            </a:p>
          </p:txBody>
        </p:sp>
        <p:sp>
          <p:nvSpPr>
            <p:cNvPr id="20" name="Rectangle 9"/>
            <p:cNvSpPr/>
            <p:nvPr/>
          </p:nvSpPr>
          <p:spPr>
            <a:xfrm>
              <a:off x="4680307" y="5113998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r>
                <a:rPr lang="en-US" sz="1000" dirty="0" smtClean="0"/>
                <a:t>Core 3</a:t>
              </a:r>
              <a:endParaRPr lang="en-US" sz="1000" dirty="0"/>
            </a:p>
          </p:txBody>
        </p:sp>
        <p:sp>
          <p:nvSpPr>
            <p:cNvPr id="21" name="Rectangle 22"/>
            <p:cNvSpPr/>
            <p:nvPr/>
          </p:nvSpPr>
          <p:spPr>
            <a:xfrm>
              <a:off x="6842762" y="5116387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r>
                <a:rPr lang="en-US" sz="1000" dirty="0" smtClean="0"/>
                <a:t>Core 4</a:t>
              </a:r>
              <a:endParaRPr lang="en-US" sz="1000" dirty="0"/>
            </a:p>
          </p:txBody>
        </p:sp>
        <p:sp>
          <p:nvSpPr>
            <p:cNvPr id="22" name="Rectangle 25"/>
            <p:cNvSpPr/>
            <p:nvPr/>
          </p:nvSpPr>
          <p:spPr>
            <a:xfrm>
              <a:off x="345397" y="5109220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r>
                <a:rPr lang="en-US" sz="1000" dirty="0" smtClean="0"/>
                <a:t>Core 1</a:t>
              </a:r>
              <a:endParaRPr lang="en-US" sz="1000" dirty="0"/>
            </a:p>
          </p:txBody>
        </p:sp>
        <p:sp>
          <p:nvSpPr>
            <p:cNvPr id="15" name="Rectangle 26"/>
            <p:cNvSpPr/>
            <p:nvPr/>
          </p:nvSpPr>
          <p:spPr>
            <a:xfrm>
              <a:off x="2507852" y="3150729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sz="1000" dirty="0" smtClean="0"/>
                <a:t>Core 2</a:t>
              </a:r>
              <a:endParaRPr lang="en-US" sz="1000" dirty="0"/>
            </a:p>
          </p:txBody>
        </p:sp>
        <p:sp>
          <p:nvSpPr>
            <p:cNvPr id="16" name="Rectangle 27"/>
            <p:cNvSpPr/>
            <p:nvPr/>
          </p:nvSpPr>
          <p:spPr>
            <a:xfrm>
              <a:off x="4680307" y="3153118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sz="1000" dirty="0" smtClean="0"/>
                <a:t>Core 3</a:t>
              </a:r>
              <a:endParaRPr lang="en-US" sz="1000" dirty="0"/>
            </a:p>
          </p:txBody>
        </p:sp>
        <p:sp>
          <p:nvSpPr>
            <p:cNvPr id="17" name="Rectangle 28"/>
            <p:cNvSpPr/>
            <p:nvPr/>
          </p:nvSpPr>
          <p:spPr>
            <a:xfrm>
              <a:off x="6842762" y="3155507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sz="1000" dirty="0" smtClean="0"/>
                <a:t>Core 4</a:t>
              </a:r>
              <a:endParaRPr lang="en-US" sz="1000" dirty="0"/>
            </a:p>
          </p:txBody>
        </p:sp>
        <p:sp>
          <p:nvSpPr>
            <p:cNvPr id="18" name="Rectangle 44"/>
            <p:cNvSpPr/>
            <p:nvPr/>
          </p:nvSpPr>
          <p:spPr>
            <a:xfrm>
              <a:off x="345397" y="3148340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sz="1000" dirty="0" smtClean="0"/>
                <a:t>Core 1</a:t>
              </a:r>
              <a:endParaRPr lang="en-US" sz="1000" dirty="0"/>
            </a:p>
          </p:txBody>
        </p:sp>
        <p:sp>
          <p:nvSpPr>
            <p:cNvPr id="12" name="Rectangle 45"/>
            <p:cNvSpPr/>
            <p:nvPr/>
          </p:nvSpPr>
          <p:spPr>
            <a:xfrm>
              <a:off x="2507852" y="1220329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sz="1000" dirty="0" smtClean="0"/>
                <a:t>Core 2</a:t>
              </a:r>
              <a:endParaRPr lang="en-US" sz="1000" dirty="0"/>
            </a:p>
          </p:txBody>
        </p:sp>
        <p:sp>
          <p:nvSpPr>
            <p:cNvPr id="13" name="Rectangle 46"/>
            <p:cNvSpPr/>
            <p:nvPr/>
          </p:nvSpPr>
          <p:spPr>
            <a:xfrm>
              <a:off x="4680307" y="1222718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sz="1000" dirty="0" smtClean="0"/>
                <a:t>Core 3</a:t>
              </a:r>
              <a:endParaRPr lang="en-US" sz="1000" dirty="0"/>
            </a:p>
          </p:txBody>
        </p:sp>
        <p:sp>
          <p:nvSpPr>
            <p:cNvPr id="14" name="Rectangle 47"/>
            <p:cNvSpPr/>
            <p:nvPr/>
          </p:nvSpPr>
          <p:spPr>
            <a:xfrm>
              <a:off x="6842762" y="1225107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sz="1000" dirty="0" smtClean="0"/>
                <a:t>Core 4</a:t>
              </a:r>
              <a:endParaRPr lang="en-US" sz="1000" dirty="0"/>
            </a:p>
          </p:txBody>
        </p:sp>
        <p:sp>
          <p:nvSpPr>
            <p:cNvPr id="11" name="Rectangle 48"/>
            <p:cNvSpPr/>
            <p:nvPr/>
          </p:nvSpPr>
          <p:spPr>
            <a:xfrm>
              <a:off x="345397" y="1217940"/>
              <a:ext cx="2164672" cy="11469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sz="1000" dirty="0" smtClean="0"/>
                <a:t>Core 1</a:t>
              </a:r>
              <a:endParaRPr lang="en-US" sz="1000" dirty="0"/>
            </a:p>
          </p:txBody>
        </p:sp>
        <p:sp>
          <p:nvSpPr>
            <p:cNvPr id="4" name="Snip Same Side Corner Rectangle 49"/>
            <p:cNvSpPr/>
            <p:nvPr/>
          </p:nvSpPr>
          <p:spPr>
            <a:xfrm flipV="1">
              <a:off x="1089251" y="3312145"/>
              <a:ext cx="701885" cy="646114"/>
            </a:xfrm>
            <a:prstGeom prst="snip2Same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" name="Snip Same Side Corner Rectangle 50"/>
            <p:cNvSpPr/>
            <p:nvPr/>
          </p:nvSpPr>
          <p:spPr>
            <a:xfrm flipV="1">
              <a:off x="7599581" y="3321031"/>
              <a:ext cx="701885" cy="646114"/>
            </a:xfrm>
            <a:prstGeom prst="snip2Same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" name="Snip Same Side Corner Rectangle 51"/>
            <p:cNvSpPr/>
            <p:nvPr/>
          </p:nvSpPr>
          <p:spPr>
            <a:xfrm flipV="1">
              <a:off x="5424137" y="3321031"/>
              <a:ext cx="701885" cy="646114"/>
            </a:xfrm>
            <a:prstGeom prst="snip2Same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" name="Snip Same Side Corner Rectangle 52"/>
            <p:cNvSpPr/>
            <p:nvPr/>
          </p:nvSpPr>
          <p:spPr>
            <a:xfrm flipV="1">
              <a:off x="3284846" y="3320911"/>
              <a:ext cx="701885" cy="646114"/>
            </a:xfrm>
            <a:prstGeom prst="snip2Same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24" name="Elbow Connector 23"/>
            <p:cNvCxnSpPr>
              <a:stCxn id="25" idx="2"/>
              <a:endCxn id="180" idx="1"/>
            </p:cNvCxnSpPr>
            <p:nvPr/>
          </p:nvCxnSpPr>
          <p:spPr>
            <a:xfrm rot="16200000" flipH="1">
              <a:off x="1379179" y="1064300"/>
              <a:ext cx="1502271" cy="3010949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Rectangle 54"/>
            <p:cNvSpPr/>
            <p:nvPr/>
          </p:nvSpPr>
          <p:spPr>
            <a:xfrm>
              <a:off x="35560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3124</a:t>
              </a:r>
              <a:endParaRPr lang="en-US" sz="1000" dirty="0"/>
            </a:p>
          </p:txBody>
        </p:sp>
        <p:sp>
          <p:nvSpPr>
            <p:cNvPr id="30" name="Rectangle 55"/>
            <p:cNvSpPr/>
            <p:nvPr/>
          </p:nvSpPr>
          <p:spPr>
            <a:xfrm>
              <a:off x="89408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5523</a:t>
              </a:r>
              <a:endParaRPr lang="en-US" sz="1000" dirty="0"/>
            </a:p>
          </p:txBody>
        </p:sp>
        <p:sp>
          <p:nvSpPr>
            <p:cNvPr id="31" name="Rectangle 56"/>
            <p:cNvSpPr/>
            <p:nvPr/>
          </p:nvSpPr>
          <p:spPr>
            <a:xfrm>
              <a:off x="143256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2241</a:t>
              </a:r>
              <a:endParaRPr lang="en-US" sz="1000" dirty="0"/>
            </a:p>
          </p:txBody>
        </p:sp>
        <p:sp>
          <p:nvSpPr>
            <p:cNvPr id="32" name="Rectangle 57"/>
            <p:cNvSpPr/>
            <p:nvPr/>
          </p:nvSpPr>
          <p:spPr>
            <a:xfrm>
              <a:off x="197104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8010</a:t>
              </a:r>
              <a:endParaRPr lang="en-US" sz="1000" dirty="0"/>
            </a:p>
          </p:txBody>
        </p:sp>
        <p:sp>
          <p:nvSpPr>
            <p:cNvPr id="33" name="Rectangle 58"/>
            <p:cNvSpPr/>
            <p:nvPr/>
          </p:nvSpPr>
          <p:spPr>
            <a:xfrm>
              <a:off x="251968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4125</a:t>
              </a:r>
              <a:endParaRPr lang="en-US" sz="1000" dirty="0"/>
            </a:p>
          </p:txBody>
        </p:sp>
        <p:sp>
          <p:nvSpPr>
            <p:cNvPr id="34" name="Rectangle 59"/>
            <p:cNvSpPr/>
            <p:nvPr/>
          </p:nvSpPr>
          <p:spPr>
            <a:xfrm>
              <a:off x="305816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6245</a:t>
              </a:r>
              <a:endParaRPr lang="en-US" sz="1000" dirty="0"/>
            </a:p>
          </p:txBody>
        </p:sp>
        <p:sp>
          <p:nvSpPr>
            <p:cNvPr id="35" name="Rectangle 60"/>
            <p:cNvSpPr/>
            <p:nvPr/>
          </p:nvSpPr>
          <p:spPr>
            <a:xfrm>
              <a:off x="359664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0131</a:t>
              </a:r>
              <a:endParaRPr lang="en-US" sz="1000" dirty="0"/>
            </a:p>
          </p:txBody>
        </p:sp>
        <p:sp>
          <p:nvSpPr>
            <p:cNvPr id="36" name="Rectangle 78"/>
            <p:cNvSpPr/>
            <p:nvPr/>
          </p:nvSpPr>
          <p:spPr>
            <a:xfrm>
              <a:off x="413512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4281</a:t>
              </a:r>
              <a:endParaRPr lang="en-US" sz="1000" dirty="0"/>
            </a:p>
          </p:txBody>
        </p:sp>
        <p:sp>
          <p:nvSpPr>
            <p:cNvPr id="37" name="Rectangle 79"/>
            <p:cNvSpPr/>
            <p:nvPr/>
          </p:nvSpPr>
          <p:spPr>
            <a:xfrm>
              <a:off x="468376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3312</a:t>
              </a:r>
              <a:endParaRPr lang="en-US" sz="1000" dirty="0"/>
            </a:p>
          </p:txBody>
        </p:sp>
        <p:sp>
          <p:nvSpPr>
            <p:cNvPr id="38" name="Rectangle 80"/>
            <p:cNvSpPr/>
            <p:nvPr/>
          </p:nvSpPr>
          <p:spPr>
            <a:xfrm>
              <a:off x="522224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7798</a:t>
              </a:r>
              <a:endParaRPr lang="en-US" sz="1000" dirty="0"/>
            </a:p>
          </p:txBody>
        </p:sp>
        <p:sp>
          <p:nvSpPr>
            <p:cNvPr id="39" name="Rectangle 81"/>
            <p:cNvSpPr/>
            <p:nvPr/>
          </p:nvSpPr>
          <p:spPr>
            <a:xfrm>
              <a:off x="576072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1223</a:t>
              </a:r>
              <a:endParaRPr lang="en-US" sz="1000" dirty="0"/>
            </a:p>
          </p:txBody>
        </p:sp>
        <p:sp>
          <p:nvSpPr>
            <p:cNvPr id="40" name="Rectangle 82"/>
            <p:cNvSpPr/>
            <p:nvPr/>
          </p:nvSpPr>
          <p:spPr>
            <a:xfrm>
              <a:off x="629920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2124</a:t>
              </a:r>
              <a:endParaRPr lang="en-US" sz="1000" dirty="0"/>
            </a:p>
          </p:txBody>
        </p:sp>
        <p:sp>
          <p:nvSpPr>
            <p:cNvPr id="41" name="Rectangle 84"/>
            <p:cNvSpPr/>
            <p:nvPr/>
          </p:nvSpPr>
          <p:spPr>
            <a:xfrm>
              <a:off x="684784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1534</a:t>
              </a:r>
              <a:endParaRPr lang="en-US" sz="1000" dirty="0"/>
            </a:p>
          </p:txBody>
        </p:sp>
        <p:sp>
          <p:nvSpPr>
            <p:cNvPr id="42" name="Rectangle 85"/>
            <p:cNvSpPr/>
            <p:nvPr/>
          </p:nvSpPr>
          <p:spPr>
            <a:xfrm>
              <a:off x="738632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6019</a:t>
              </a:r>
              <a:endParaRPr lang="en-US" sz="1000" dirty="0"/>
            </a:p>
          </p:txBody>
        </p:sp>
        <p:sp>
          <p:nvSpPr>
            <p:cNvPr id="43" name="Rectangle 87"/>
            <p:cNvSpPr/>
            <p:nvPr/>
          </p:nvSpPr>
          <p:spPr>
            <a:xfrm>
              <a:off x="792480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1200</a:t>
              </a:r>
              <a:endParaRPr lang="en-US" sz="1000" dirty="0"/>
            </a:p>
          </p:txBody>
        </p:sp>
        <p:sp>
          <p:nvSpPr>
            <p:cNvPr id="44" name="Rectangle 88"/>
            <p:cNvSpPr/>
            <p:nvPr/>
          </p:nvSpPr>
          <p:spPr>
            <a:xfrm>
              <a:off x="8463280" y="153416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0501</a:t>
              </a:r>
              <a:endParaRPr lang="en-US" sz="1000" dirty="0"/>
            </a:p>
          </p:txBody>
        </p:sp>
        <p:sp>
          <p:nvSpPr>
            <p:cNvPr id="62" name="Rectangle 89"/>
            <p:cNvSpPr/>
            <p:nvPr/>
          </p:nvSpPr>
          <p:spPr>
            <a:xfrm>
              <a:off x="35560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0131</a:t>
              </a:r>
              <a:endParaRPr lang="en-US" sz="1000" dirty="0"/>
            </a:p>
          </p:txBody>
        </p:sp>
        <p:sp>
          <p:nvSpPr>
            <p:cNvPr id="63" name="Rectangle 91"/>
            <p:cNvSpPr/>
            <p:nvPr/>
          </p:nvSpPr>
          <p:spPr>
            <a:xfrm>
              <a:off x="89408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0501</a:t>
              </a:r>
              <a:endParaRPr lang="en-US" sz="1000" dirty="0"/>
            </a:p>
          </p:txBody>
        </p:sp>
        <p:sp>
          <p:nvSpPr>
            <p:cNvPr id="64" name="Rectangle 92"/>
            <p:cNvSpPr/>
            <p:nvPr/>
          </p:nvSpPr>
          <p:spPr>
            <a:xfrm>
              <a:off x="143256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1200</a:t>
              </a:r>
              <a:endParaRPr lang="en-US" sz="1000" dirty="0"/>
            </a:p>
          </p:txBody>
        </p:sp>
        <p:sp>
          <p:nvSpPr>
            <p:cNvPr id="65" name="Rectangle 94"/>
            <p:cNvSpPr/>
            <p:nvPr/>
          </p:nvSpPr>
          <p:spPr>
            <a:xfrm>
              <a:off x="197104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1223</a:t>
              </a:r>
              <a:endParaRPr lang="en-US" sz="1000" dirty="0"/>
            </a:p>
          </p:txBody>
        </p:sp>
        <p:sp>
          <p:nvSpPr>
            <p:cNvPr id="66" name="Rectangle 95"/>
            <p:cNvSpPr/>
            <p:nvPr/>
          </p:nvSpPr>
          <p:spPr>
            <a:xfrm>
              <a:off x="251968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1534</a:t>
              </a:r>
              <a:endParaRPr lang="en-US" sz="1000" dirty="0"/>
            </a:p>
          </p:txBody>
        </p:sp>
        <p:sp>
          <p:nvSpPr>
            <p:cNvPr id="67" name="Rectangle 97"/>
            <p:cNvSpPr/>
            <p:nvPr/>
          </p:nvSpPr>
          <p:spPr>
            <a:xfrm>
              <a:off x="305816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2124</a:t>
              </a:r>
              <a:endParaRPr lang="en-US" sz="1000" dirty="0"/>
            </a:p>
          </p:txBody>
        </p:sp>
        <p:sp>
          <p:nvSpPr>
            <p:cNvPr id="68" name="Rectangle 98"/>
            <p:cNvSpPr/>
            <p:nvPr/>
          </p:nvSpPr>
          <p:spPr>
            <a:xfrm>
              <a:off x="359664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2241</a:t>
              </a:r>
              <a:endParaRPr lang="en-US" sz="1000" dirty="0"/>
            </a:p>
          </p:txBody>
        </p:sp>
        <p:sp>
          <p:nvSpPr>
            <p:cNvPr id="69" name="Rectangle 100"/>
            <p:cNvSpPr/>
            <p:nvPr/>
          </p:nvSpPr>
          <p:spPr>
            <a:xfrm>
              <a:off x="413512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3124</a:t>
              </a:r>
              <a:endParaRPr lang="en-US" sz="1000" dirty="0"/>
            </a:p>
          </p:txBody>
        </p:sp>
        <p:sp>
          <p:nvSpPr>
            <p:cNvPr id="70" name="Rectangle 101"/>
            <p:cNvSpPr/>
            <p:nvPr/>
          </p:nvSpPr>
          <p:spPr>
            <a:xfrm>
              <a:off x="468376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3312</a:t>
              </a:r>
              <a:endParaRPr lang="en-US" sz="1000" dirty="0"/>
            </a:p>
          </p:txBody>
        </p:sp>
        <p:sp>
          <p:nvSpPr>
            <p:cNvPr id="71" name="Rectangle 103"/>
            <p:cNvSpPr/>
            <p:nvPr/>
          </p:nvSpPr>
          <p:spPr>
            <a:xfrm>
              <a:off x="522224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4125</a:t>
              </a:r>
              <a:endParaRPr lang="en-US" sz="1000" dirty="0"/>
            </a:p>
          </p:txBody>
        </p:sp>
        <p:sp>
          <p:nvSpPr>
            <p:cNvPr id="72" name="Rectangle 104"/>
            <p:cNvSpPr/>
            <p:nvPr/>
          </p:nvSpPr>
          <p:spPr>
            <a:xfrm>
              <a:off x="576072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4281</a:t>
              </a:r>
              <a:endParaRPr lang="en-US" sz="1000" dirty="0"/>
            </a:p>
          </p:txBody>
        </p:sp>
        <p:sp>
          <p:nvSpPr>
            <p:cNvPr id="73" name="Rectangle 106"/>
            <p:cNvSpPr/>
            <p:nvPr/>
          </p:nvSpPr>
          <p:spPr>
            <a:xfrm>
              <a:off x="629920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5523</a:t>
              </a:r>
              <a:endParaRPr lang="en-US" sz="1000" dirty="0"/>
            </a:p>
          </p:txBody>
        </p:sp>
        <p:sp>
          <p:nvSpPr>
            <p:cNvPr id="74" name="Rectangle 107"/>
            <p:cNvSpPr/>
            <p:nvPr/>
          </p:nvSpPr>
          <p:spPr>
            <a:xfrm>
              <a:off x="684784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6019</a:t>
              </a:r>
              <a:endParaRPr lang="en-US" sz="1000" dirty="0"/>
            </a:p>
          </p:txBody>
        </p:sp>
        <p:sp>
          <p:nvSpPr>
            <p:cNvPr id="75" name="Rectangle 109"/>
            <p:cNvSpPr/>
            <p:nvPr/>
          </p:nvSpPr>
          <p:spPr>
            <a:xfrm>
              <a:off x="738632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6245</a:t>
              </a:r>
              <a:endParaRPr lang="en-US" sz="1000" dirty="0"/>
            </a:p>
          </p:txBody>
        </p:sp>
        <p:sp>
          <p:nvSpPr>
            <p:cNvPr id="76" name="Rectangle 110"/>
            <p:cNvSpPr/>
            <p:nvPr/>
          </p:nvSpPr>
          <p:spPr>
            <a:xfrm>
              <a:off x="792480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7798</a:t>
              </a:r>
              <a:endParaRPr lang="en-US" sz="1000" dirty="0"/>
            </a:p>
          </p:txBody>
        </p:sp>
        <p:sp>
          <p:nvSpPr>
            <p:cNvPr id="77" name="Rectangle 112"/>
            <p:cNvSpPr/>
            <p:nvPr/>
          </p:nvSpPr>
          <p:spPr>
            <a:xfrm>
              <a:off x="8463280" y="5384800"/>
              <a:ext cx="538480" cy="284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8010</a:t>
              </a:r>
              <a:endParaRPr lang="en-US" sz="1000" dirty="0"/>
            </a:p>
          </p:txBody>
        </p:sp>
        <p:cxnSp>
          <p:nvCxnSpPr>
            <p:cNvPr id="78" name="Elbow Connector 23"/>
            <p:cNvCxnSpPr>
              <a:stCxn id="184" idx="2"/>
              <a:endCxn id="180" idx="1"/>
            </p:cNvCxnSpPr>
            <p:nvPr/>
          </p:nvCxnSpPr>
          <p:spPr>
            <a:xfrm rot="16200000" flipH="1">
              <a:off x="1917659" y="1602780"/>
              <a:ext cx="1502271" cy="1933989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Elbow Connector 23"/>
            <p:cNvCxnSpPr>
              <a:stCxn id="186" idx="2"/>
              <a:endCxn id="179" idx="1"/>
            </p:cNvCxnSpPr>
            <p:nvPr/>
          </p:nvCxnSpPr>
          <p:spPr>
            <a:xfrm rot="16200000" flipH="1">
              <a:off x="3530805" y="1076755"/>
              <a:ext cx="1502391" cy="298616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Elbow Connector 23"/>
            <p:cNvCxnSpPr>
              <a:stCxn id="187" idx="2"/>
              <a:endCxn id="178" idx="1"/>
            </p:cNvCxnSpPr>
            <p:nvPr/>
          </p:nvCxnSpPr>
          <p:spPr>
            <a:xfrm rot="16200000" flipH="1">
              <a:off x="4887767" y="258273"/>
              <a:ext cx="1502391" cy="462312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Elbow Connector 23"/>
            <p:cNvCxnSpPr>
              <a:stCxn id="188" idx="2"/>
              <a:endCxn id="11" idx="1"/>
            </p:cNvCxnSpPr>
            <p:nvPr/>
          </p:nvCxnSpPr>
          <p:spPr>
            <a:xfrm rot="5400000">
              <a:off x="1906284" y="1352549"/>
              <a:ext cx="1493505" cy="242568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Elbow Connector 23"/>
            <p:cNvCxnSpPr>
              <a:stCxn id="189" idx="2"/>
              <a:endCxn id="179" idx="1"/>
            </p:cNvCxnSpPr>
            <p:nvPr/>
          </p:nvCxnSpPr>
          <p:spPr>
            <a:xfrm rot="16200000" flipH="1">
              <a:off x="4338525" y="1884475"/>
              <a:ext cx="1502391" cy="137072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Elbow Connector 23"/>
            <p:cNvCxnSpPr>
              <a:stCxn id="190" idx="2"/>
              <a:endCxn id="180" idx="1"/>
            </p:cNvCxnSpPr>
            <p:nvPr/>
          </p:nvCxnSpPr>
          <p:spPr>
            <a:xfrm rot="5400000">
              <a:off x="3543260" y="1911170"/>
              <a:ext cx="1502271" cy="131721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Elbow Connector 23"/>
            <p:cNvCxnSpPr>
              <a:stCxn id="191" idx="2"/>
              <a:endCxn id="178" idx="1"/>
            </p:cNvCxnSpPr>
            <p:nvPr/>
          </p:nvCxnSpPr>
          <p:spPr>
            <a:xfrm rot="16200000" flipH="1">
              <a:off x="5969807" y="1340313"/>
              <a:ext cx="1502391" cy="245904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Elbow Connector 23"/>
            <p:cNvCxnSpPr>
              <a:stCxn id="192" idx="2"/>
              <a:endCxn id="180" idx="1"/>
            </p:cNvCxnSpPr>
            <p:nvPr/>
          </p:nvCxnSpPr>
          <p:spPr>
            <a:xfrm rot="5400000">
              <a:off x="4081739" y="1372690"/>
              <a:ext cx="1502271" cy="239417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Elbow Connector 23"/>
            <p:cNvCxnSpPr>
              <a:stCxn id="193" idx="2"/>
              <a:endCxn id="180" idx="1"/>
            </p:cNvCxnSpPr>
            <p:nvPr/>
          </p:nvCxnSpPr>
          <p:spPr>
            <a:xfrm rot="5400000">
              <a:off x="4350980" y="1103450"/>
              <a:ext cx="1502271" cy="293265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Elbow Connector 23"/>
            <p:cNvCxnSpPr>
              <a:stCxn id="194" idx="2"/>
              <a:endCxn id="11" idx="1"/>
            </p:cNvCxnSpPr>
            <p:nvPr/>
          </p:nvCxnSpPr>
          <p:spPr>
            <a:xfrm rot="5400000">
              <a:off x="3531885" y="-273051"/>
              <a:ext cx="1493505" cy="567688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Elbow Connector 23"/>
            <p:cNvCxnSpPr>
              <a:stCxn id="195" idx="2"/>
              <a:endCxn id="179" idx="1"/>
            </p:cNvCxnSpPr>
            <p:nvPr/>
          </p:nvCxnSpPr>
          <p:spPr>
            <a:xfrm rot="5400000">
              <a:off x="5964125" y="1629596"/>
              <a:ext cx="1502391" cy="188048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Elbow Connector 23"/>
            <p:cNvCxnSpPr>
              <a:stCxn id="196" idx="2"/>
              <a:endCxn id="11" idx="1"/>
            </p:cNvCxnSpPr>
            <p:nvPr/>
          </p:nvCxnSpPr>
          <p:spPr>
            <a:xfrm rot="5400000">
              <a:off x="4070365" y="-811531"/>
              <a:ext cx="1493505" cy="675384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Elbow Connector 23"/>
            <p:cNvCxnSpPr>
              <a:stCxn id="197" idx="2"/>
              <a:endCxn id="11" idx="1"/>
            </p:cNvCxnSpPr>
            <p:nvPr/>
          </p:nvCxnSpPr>
          <p:spPr>
            <a:xfrm rot="5400000">
              <a:off x="4339605" y="-1080771"/>
              <a:ext cx="1493505" cy="729232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Elbow Connector 23"/>
            <p:cNvCxnSpPr>
              <a:stCxn id="183" idx="2"/>
              <a:endCxn id="179" idx="1"/>
            </p:cNvCxnSpPr>
            <p:nvPr/>
          </p:nvCxnSpPr>
          <p:spPr>
            <a:xfrm rot="16200000" flipH="1">
              <a:off x="2718005" y="263954"/>
              <a:ext cx="1502391" cy="461176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Elbow Connector 23"/>
            <p:cNvCxnSpPr>
              <a:stCxn id="185" idx="2"/>
              <a:endCxn id="178" idx="1"/>
            </p:cNvCxnSpPr>
            <p:nvPr/>
          </p:nvCxnSpPr>
          <p:spPr>
            <a:xfrm rot="16200000" flipH="1">
              <a:off x="4344207" y="-285287"/>
              <a:ext cx="1502391" cy="571024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2" name="Isosceles Triangle 136"/>
            <p:cNvSpPr/>
            <p:nvPr/>
          </p:nvSpPr>
          <p:spPr>
            <a:xfrm>
              <a:off x="365760" y="3972560"/>
              <a:ext cx="2672080" cy="1402080"/>
            </a:xfrm>
            <a:prstGeom prst="triangle">
              <a:avLst>
                <a:gd name="adj" fmla="val 4121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Isosceles Triangle 137"/>
            <p:cNvSpPr/>
            <p:nvPr/>
          </p:nvSpPr>
          <p:spPr>
            <a:xfrm>
              <a:off x="3068320" y="3972560"/>
              <a:ext cx="2133600" cy="1402080"/>
            </a:xfrm>
            <a:prstGeom prst="triangle">
              <a:avLst>
                <a:gd name="adj" fmla="val 2645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Isosceles Triangle 139"/>
            <p:cNvSpPr/>
            <p:nvPr/>
          </p:nvSpPr>
          <p:spPr>
            <a:xfrm>
              <a:off x="5242560" y="3972560"/>
              <a:ext cx="2133600" cy="1402080"/>
            </a:xfrm>
            <a:prstGeom prst="triangle">
              <a:avLst>
                <a:gd name="adj" fmla="val 2645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Isosceles Triangle 142"/>
            <p:cNvSpPr/>
            <p:nvPr/>
          </p:nvSpPr>
          <p:spPr>
            <a:xfrm>
              <a:off x="7386320" y="3972560"/>
              <a:ext cx="1584960" cy="1402080"/>
            </a:xfrm>
            <a:prstGeom prst="triangle">
              <a:avLst>
                <a:gd name="adj" fmla="val 3798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39" name="Straight Connector 150"/>
            <p:cNvCxnSpPr>
              <a:stCxn id="229" idx="0"/>
            </p:cNvCxnSpPr>
            <p:nvPr/>
          </p:nvCxnSpPr>
          <p:spPr>
            <a:xfrm>
              <a:off x="1466978" y="3972560"/>
              <a:ext cx="1042542" cy="138176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51"/>
            <p:cNvCxnSpPr/>
            <p:nvPr/>
          </p:nvCxnSpPr>
          <p:spPr>
            <a:xfrm>
              <a:off x="3641218" y="3982720"/>
              <a:ext cx="1042542" cy="138176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56"/>
            <p:cNvCxnSpPr/>
            <p:nvPr/>
          </p:nvCxnSpPr>
          <p:spPr>
            <a:xfrm>
              <a:off x="5815458" y="3982720"/>
              <a:ext cx="1042542" cy="138176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4" name="Down Arrow 157"/>
            <p:cNvSpPr/>
            <p:nvPr/>
          </p:nvSpPr>
          <p:spPr>
            <a:xfrm>
              <a:off x="1259840" y="5008880"/>
              <a:ext cx="355600" cy="345440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5" name="Down Arrow 158"/>
            <p:cNvSpPr/>
            <p:nvPr/>
          </p:nvSpPr>
          <p:spPr>
            <a:xfrm rot="18970876">
              <a:off x="2414769" y="5013262"/>
              <a:ext cx="327155" cy="34795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Down Arrow 159"/>
            <p:cNvSpPr/>
            <p:nvPr/>
          </p:nvSpPr>
          <p:spPr>
            <a:xfrm rot="18970876">
              <a:off x="4629648" y="5053902"/>
              <a:ext cx="327155" cy="34795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Down Arrow 160"/>
            <p:cNvSpPr/>
            <p:nvPr/>
          </p:nvSpPr>
          <p:spPr>
            <a:xfrm rot="18970876">
              <a:off x="6803888" y="5043742"/>
              <a:ext cx="327155" cy="34795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Down Arrow 161"/>
            <p:cNvSpPr/>
            <p:nvPr/>
          </p:nvSpPr>
          <p:spPr>
            <a:xfrm>
              <a:off x="3698240" y="4998720"/>
              <a:ext cx="355600" cy="345440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Down Arrow 162"/>
            <p:cNvSpPr/>
            <p:nvPr/>
          </p:nvSpPr>
          <p:spPr>
            <a:xfrm>
              <a:off x="5862320" y="5008880"/>
              <a:ext cx="355600" cy="345440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Down Arrow 163"/>
            <p:cNvSpPr/>
            <p:nvPr/>
          </p:nvSpPr>
          <p:spPr>
            <a:xfrm>
              <a:off x="7995920" y="5008880"/>
              <a:ext cx="355600" cy="345440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150312" y="2968331"/>
            <a:ext cx="1525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Phase 1:</a:t>
            </a:r>
          </a:p>
          <a:p>
            <a:r>
              <a:rPr lang="en-US" dirty="0" smtClean="0"/>
              <a:t>Scatter </a:t>
            </a:r>
          </a:p>
          <a:p>
            <a:r>
              <a:rPr lang="en-US" dirty="0" smtClean="0"/>
              <a:t>(delegate ops)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126536" y="3976656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Phase 2: </a:t>
            </a:r>
          </a:p>
          <a:p>
            <a:r>
              <a:rPr lang="en-US" dirty="0" smtClean="0"/>
              <a:t>Sort locally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147369" y="4800050"/>
            <a:ext cx="141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Phase 3:</a:t>
            </a:r>
          </a:p>
          <a:p>
            <a:r>
              <a:rPr lang="en-US" dirty="0" smtClean="0"/>
              <a:t>Put back (explicit cache ops)</a:t>
            </a:r>
            <a:endParaRPr lang="en-US" dirty="0"/>
          </a:p>
        </p:txBody>
      </p:sp>
      <p:sp>
        <p:nvSpPr>
          <p:cNvPr id="86" name="TextBox 243"/>
          <p:cNvSpPr txBox="1"/>
          <p:nvPr/>
        </p:nvSpPr>
        <p:spPr>
          <a:xfrm>
            <a:off x="194452" y="1973320"/>
            <a:ext cx="167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Phase 0:</a:t>
            </a:r>
          </a:p>
          <a:p>
            <a:r>
              <a:rPr lang="en-US" dirty="0" smtClean="0"/>
              <a:t>Calc. bucket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5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/>
          <a:lstStyle/>
          <a:p>
            <a:r>
              <a:rPr lang="en-US" dirty="0" smtClean="0"/>
              <a:t>Sort results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04496"/>
            <a:ext cx="8229600" cy="307777"/>
          </a:xfrm>
        </p:spPr>
        <p:txBody>
          <a:bodyPr/>
          <a:lstStyle/>
          <a:p>
            <a:r>
              <a:rPr lang="en-US" dirty="0" smtClean="0"/>
              <a:t>8 billion 64-bit integers, on PNNL’s Pal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pic>
        <p:nvPicPr>
          <p:cNvPr id="10" name="Picture 8" descr="sort_warmfuzz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3" y="1818213"/>
            <a:ext cx="5999214" cy="46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628960"/>
          </a:xfrm>
        </p:spPr>
        <p:txBody>
          <a:bodyPr/>
          <a:lstStyle/>
          <a:p>
            <a:r>
              <a:rPr lang="en-US" dirty="0"/>
              <a:t>How our solution approach aims to reach the masses:</a:t>
            </a:r>
          </a:p>
          <a:p>
            <a:pPr lvl="1"/>
            <a:r>
              <a:rPr lang="en-US" dirty="0"/>
              <a:t>Software-only</a:t>
            </a:r>
          </a:p>
          <a:p>
            <a:pPr lvl="1"/>
            <a:r>
              <a:rPr lang="en-US" dirty="0"/>
              <a:t>Compatible with common hardware platforms</a:t>
            </a:r>
          </a:p>
          <a:p>
            <a:pPr lvl="2"/>
            <a:r>
              <a:rPr lang="en-US" dirty="0"/>
              <a:t>x86 multicore, </a:t>
            </a:r>
            <a:r>
              <a:rPr lang="en-US" dirty="0" err="1" smtClean="0"/>
              <a:t>Infiniband</a:t>
            </a:r>
            <a:r>
              <a:rPr lang="en-US" dirty="0" smtClean="0"/>
              <a:t>/Ethernet, </a:t>
            </a:r>
            <a:r>
              <a:rPr lang="en-US" dirty="0" smtClean="0"/>
              <a:t>off-the-shelf </a:t>
            </a:r>
            <a:r>
              <a:rPr lang="en-US" dirty="0"/>
              <a:t>RAM (maybe someday SSD)</a:t>
            </a:r>
          </a:p>
          <a:p>
            <a:pPr lvl="1"/>
            <a:r>
              <a:rPr lang="en-US" dirty="0"/>
              <a:t>Compatible with standard tool chain, communication library</a:t>
            </a:r>
          </a:p>
          <a:p>
            <a:pPr lvl="2"/>
            <a:r>
              <a:rPr lang="en-US" dirty="0"/>
              <a:t>C++ library, eventually supporting C with directives, Python, Chapel</a:t>
            </a:r>
          </a:p>
          <a:p>
            <a:pPr lvl="2"/>
            <a:r>
              <a:rPr lang="en-US" dirty="0" err="1"/>
              <a:t>GASnet</a:t>
            </a:r>
            <a:r>
              <a:rPr lang="en-US" dirty="0"/>
              <a:t> active messages</a:t>
            </a:r>
          </a:p>
          <a:p>
            <a:pPr lvl="1"/>
            <a:r>
              <a:rPr lang="en-US" dirty="0"/>
              <a:t>Straightforward execution model</a:t>
            </a:r>
          </a:p>
          <a:p>
            <a:pPr lvl="2"/>
            <a:r>
              <a:rPr lang="en-US" dirty="0"/>
              <a:t>Separate concerns of expressing and exploiting parallelism</a:t>
            </a:r>
          </a:p>
          <a:p>
            <a:pPr lvl="2"/>
            <a:r>
              <a:rPr lang="en-US" dirty="0" smtClean="0"/>
              <a:t>Exploiting locality is </a:t>
            </a:r>
            <a:r>
              <a:rPr lang="en-US" dirty="0"/>
              <a:t>transparent</a:t>
            </a:r>
          </a:p>
          <a:p>
            <a:pPr lvl="1"/>
            <a:r>
              <a:rPr lang="en-US" dirty="0"/>
              <a:t>Broad applicability</a:t>
            </a:r>
          </a:p>
          <a:p>
            <a:pPr lvl="2"/>
            <a:r>
              <a:rPr lang="en-US" dirty="0"/>
              <a:t>Regular &amp; low-parallelism applications run with little degradation</a:t>
            </a:r>
          </a:p>
          <a:p>
            <a:pPr lvl="3"/>
            <a:r>
              <a:rPr lang="en-US" dirty="0"/>
              <a:t>Can still exploit cache, out-of-order execution</a:t>
            </a:r>
          </a:p>
          <a:p>
            <a:pPr lvl="2"/>
            <a:r>
              <a:rPr lang="en-US" dirty="0"/>
              <a:t>All sufficiently irregular applications benefit…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0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Sort time breakdown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pic>
        <p:nvPicPr>
          <p:cNvPr id="10" name="Picture 7" descr="sort_fra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3" y="1383624"/>
            <a:ext cx="8626578" cy="4799020"/>
          </a:xfrm>
          <a:prstGeom prst="rect">
            <a:avLst/>
          </a:prstGeom>
        </p:spPr>
      </p:pic>
      <p:pic>
        <p:nvPicPr>
          <p:cNvPr id="11" name="Picture 8" descr="sort_warmfuzz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7" t="90434" r="23726" b="2670"/>
          <a:stretch/>
        </p:blipFill>
        <p:spPr>
          <a:xfrm>
            <a:off x="2428744" y="6126946"/>
            <a:ext cx="1994245" cy="3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smtClean="0"/>
              <a:t>GUPS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646878"/>
          </a:xfrm>
        </p:spPr>
        <p:txBody>
          <a:bodyPr/>
          <a:lstStyle/>
          <a:p>
            <a:r>
              <a:rPr lang="en-US" dirty="0" smtClean="0"/>
              <a:t>Each task issues one update and waits for a reply</a:t>
            </a:r>
          </a:p>
          <a:p>
            <a:r>
              <a:rPr lang="en-US" dirty="0" smtClean="0"/>
              <a:t>Simple random number generator</a:t>
            </a:r>
          </a:p>
          <a:p>
            <a:r>
              <a:rPr lang="en-US" dirty="0" smtClean="0"/>
              <a:t>We use fetch-and-increment instead of </a:t>
            </a:r>
            <a:r>
              <a:rPr lang="en-US" dirty="0" err="1" smtClean="0"/>
              <a:t>xor</a:t>
            </a:r>
            <a:endParaRPr lang="en-US" dirty="0" smtClean="0"/>
          </a:p>
          <a:p>
            <a:r>
              <a:rPr lang="en-US" dirty="0" smtClean="0"/>
              <a:t>The code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</a:t>
            </a:r>
            <a:r>
              <a:rPr lang="en-US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gups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smtClean="0">
                <a:solidFill>
                  <a:schemeClr val="accent6"/>
                </a:solidFill>
                <a:latin typeface="Courier New"/>
                <a:cs typeface="Courier New"/>
              </a:rPr>
              <a:t>index</a:t>
            </a:r>
            <a:r>
              <a:rPr lang="en-US" b="1" dirty="0" smtClean="0">
                <a:latin typeface="Courier New"/>
                <a:cs typeface="Courier New"/>
              </a:rPr>
              <a:t>, </a:t>
            </a:r>
            <a:r>
              <a:rPr lang="en-US" b="1" dirty="0" err="1" smtClean="0">
                <a:solidFill>
                  <a:srgbClr val="9BBB59"/>
                </a:solidFill>
                <a:latin typeface="Courier New"/>
                <a:cs typeface="Courier New"/>
              </a:rPr>
              <a:t>GlobalAddress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>
                <a:solidFill>
                  <a:srgbClr val="9BBB59"/>
                </a:solidFill>
                <a:latin typeface="Courier New"/>
                <a:cs typeface="Courier New"/>
              </a:rPr>
              <a:t>int64_t</a:t>
            </a:r>
            <a:r>
              <a:rPr lang="en-US" b="1" dirty="0" smtClean="0">
                <a:latin typeface="Courier New"/>
                <a:cs typeface="Courier New"/>
              </a:rPr>
              <a:t>&gt; </a:t>
            </a:r>
            <a:r>
              <a:rPr lang="en-US" b="1" dirty="0" smtClean="0">
                <a:solidFill>
                  <a:srgbClr val="F79646"/>
                </a:solidFill>
                <a:latin typeface="Courier New"/>
                <a:cs typeface="Courier New"/>
              </a:rPr>
              <a:t>Array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) {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</a:t>
            </a:r>
            <a:r>
              <a:rPr lang="en-US" b="1" dirty="0" smtClean="0">
                <a:solidFill>
                  <a:srgbClr val="9BBB59"/>
                </a:solidFill>
                <a:latin typeface="Courier New"/>
                <a:cs typeface="Courier New"/>
              </a:rPr>
              <a:t>uint64_t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79646"/>
                </a:solidFill>
                <a:latin typeface="Courier New"/>
                <a:cs typeface="Courier New"/>
              </a:rPr>
              <a:t>b</a:t>
            </a:r>
            <a:r>
              <a:rPr lang="en-US" b="1" dirty="0">
                <a:latin typeface="Courier New"/>
                <a:cs typeface="Courier New"/>
              </a:rPr>
              <a:t> = (</a:t>
            </a:r>
            <a:r>
              <a:rPr lang="en-US" b="1" dirty="0">
                <a:solidFill>
                  <a:srgbClr val="F79646"/>
                </a:solidFill>
                <a:latin typeface="Courier New"/>
                <a:cs typeface="Courier New"/>
              </a:rPr>
              <a:t>index</a:t>
            </a:r>
            <a:r>
              <a:rPr lang="en-US" b="1" dirty="0">
                <a:latin typeface="Courier New"/>
                <a:cs typeface="Courier New"/>
              </a:rPr>
              <a:t>*LARGE_PRIME) % </a:t>
            </a:r>
            <a:r>
              <a:rPr lang="en-US" b="1" dirty="0" err="1">
                <a:latin typeface="Courier New"/>
                <a:cs typeface="Courier New"/>
              </a:rPr>
              <a:t>FLAGS_sizeA</a:t>
            </a:r>
            <a:r>
              <a:rPr lang="en-US" b="1" dirty="0" smtClean="0">
                <a:latin typeface="Courier New"/>
                <a:cs typeface="Courier New"/>
              </a:rPr>
              <a:t>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</a:t>
            </a:r>
            <a:r>
              <a:rPr lang="en-US" b="1" dirty="0" err="1" smtClean="0">
                <a:latin typeface="Courier New"/>
                <a:cs typeface="Courier New"/>
              </a:rPr>
              <a:t>fetch_and_add</a:t>
            </a:r>
            <a:r>
              <a:rPr lang="en-US" b="1" dirty="0" smtClean="0">
                <a:latin typeface="Courier New"/>
                <a:cs typeface="Courier New"/>
              </a:rPr>
              <a:t>( </a:t>
            </a:r>
            <a:r>
              <a:rPr lang="en-US" b="1" dirty="0">
                <a:solidFill>
                  <a:srgbClr val="F79646"/>
                </a:solidFill>
                <a:latin typeface="Courier New"/>
                <a:cs typeface="Courier New"/>
              </a:rPr>
              <a:t>Array</a:t>
            </a:r>
            <a:r>
              <a:rPr lang="en-US" b="1" dirty="0">
                <a:latin typeface="Courier New"/>
                <a:cs typeface="Courier New"/>
              </a:rPr>
              <a:t> + </a:t>
            </a:r>
            <a:r>
              <a:rPr lang="en-US" b="1" dirty="0">
                <a:solidFill>
                  <a:srgbClr val="F79646"/>
                </a:solidFill>
                <a:latin typeface="Courier New"/>
                <a:cs typeface="Courier New"/>
              </a:rPr>
              <a:t>b</a:t>
            </a:r>
            <a:r>
              <a:rPr lang="en-US" b="1" dirty="0">
                <a:latin typeface="Courier New"/>
                <a:cs typeface="Courier New"/>
              </a:rPr>
              <a:t>, 1 )</a:t>
            </a:r>
            <a:r>
              <a:rPr lang="en-US" b="1" dirty="0" smtClean="0">
                <a:latin typeface="Courier New"/>
                <a:cs typeface="Courier New"/>
              </a:rPr>
              <a:t>;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8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GUPS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5" y="1016000"/>
            <a:ext cx="8842663" cy="560832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4429760" y="2804160"/>
            <a:ext cx="438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at 32 nodes, 6 cores per node:</a:t>
            </a:r>
          </a:p>
          <a:p>
            <a:r>
              <a:rPr lang="en-US" dirty="0" smtClean="0"/>
              <a:t>0.068 GUPS with 7168 workers, 4ms timeout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2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</p:spPr>
        <p:txBody>
          <a:bodyPr/>
          <a:lstStyle/>
          <a:p>
            <a:r>
              <a:rPr lang="en-US" dirty="0" smtClean="0"/>
              <a:t>Grappa in the cloud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Why Amazon 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948500"/>
          </a:xfrm>
        </p:spPr>
        <p:txBody>
          <a:bodyPr/>
          <a:lstStyle/>
          <a:p>
            <a:r>
              <a:rPr lang="en-US" dirty="0" smtClean="0"/>
              <a:t>Running in the cloud expands our potential user base</a:t>
            </a:r>
          </a:p>
          <a:p>
            <a:pPr lvl="1"/>
            <a:r>
              <a:rPr lang="en-US" dirty="0" smtClean="0"/>
              <a:t>EC2 is a least common denominator</a:t>
            </a:r>
          </a:p>
          <a:p>
            <a:pPr lvl="1"/>
            <a:r>
              <a:rPr lang="en-US" dirty="0" smtClean="0"/>
              <a:t>If Grappa is supported on EC2, other cloud providers (Google, MSFT) may follow</a:t>
            </a:r>
          </a:p>
          <a:p>
            <a:pPr lvl="1"/>
            <a:r>
              <a:rPr lang="en-US" dirty="0" smtClean="0"/>
              <a:t>Many private clouds use the EC2-compatible Eucalyptus infrastructure</a:t>
            </a:r>
          </a:p>
          <a:p>
            <a:r>
              <a:rPr lang="en-US" dirty="0" smtClean="0"/>
              <a:t>Know “Grappa in the cloud” is important</a:t>
            </a:r>
          </a:p>
          <a:p>
            <a:pPr lvl="1"/>
            <a:r>
              <a:rPr lang="en-US" dirty="0" smtClean="0"/>
              <a:t>Our goal was to take the first step, not to get performance</a:t>
            </a:r>
          </a:p>
          <a:p>
            <a:pPr lvl="1"/>
            <a:r>
              <a:rPr lang="en-US" dirty="0" smtClean="0"/>
              <a:t>More work will be required to make it useful</a:t>
            </a:r>
          </a:p>
          <a:p>
            <a:pPr lvl="1"/>
            <a:r>
              <a:rPr lang="en-US" dirty="0" smtClean="0"/>
              <a:t>If this is an interesting direction, we can allocate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3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How do EC2 and our cluster differ?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3336298"/>
          </a:xfrm>
        </p:spPr>
        <p:txBody>
          <a:bodyPr/>
          <a:lstStyle/>
          <a:p>
            <a:r>
              <a:rPr lang="en-US" dirty="0" smtClean="0"/>
              <a:t>Processors are similar</a:t>
            </a:r>
          </a:p>
          <a:p>
            <a:r>
              <a:rPr lang="en-US" dirty="0" smtClean="0"/>
              <a:t>EC2 cluster </a:t>
            </a:r>
            <a:r>
              <a:rPr lang="en-US" dirty="0"/>
              <a:t>configuration is hard</a:t>
            </a:r>
          </a:p>
          <a:p>
            <a:pPr lvl="1"/>
            <a:r>
              <a:rPr lang="en-US" dirty="0"/>
              <a:t>We use MIT </a:t>
            </a:r>
            <a:r>
              <a:rPr lang="en-US" dirty="0" err="1"/>
              <a:t>StarCluster</a:t>
            </a:r>
            <a:r>
              <a:rPr lang="en-US" dirty="0"/>
              <a:t> to make this </a:t>
            </a:r>
            <a:r>
              <a:rPr lang="en-US" dirty="0" smtClean="0"/>
              <a:t>easier</a:t>
            </a:r>
          </a:p>
          <a:p>
            <a:pPr lvl="1"/>
            <a:r>
              <a:rPr lang="en-US" dirty="0" smtClean="0"/>
              <a:t>We get all the same tools as on our cluster: </a:t>
            </a:r>
            <a:r>
              <a:rPr lang="en-US" dirty="0" err="1" smtClean="0"/>
              <a:t>Slurm</a:t>
            </a:r>
            <a:r>
              <a:rPr lang="en-US" dirty="0" smtClean="0"/>
              <a:t>, GCC, etc.</a:t>
            </a:r>
            <a:endParaRPr lang="en-US" dirty="0"/>
          </a:p>
          <a:p>
            <a:r>
              <a:rPr lang="en-US" dirty="0" smtClean="0"/>
              <a:t>Network is slow</a:t>
            </a:r>
          </a:p>
          <a:p>
            <a:pPr lvl="1"/>
            <a:r>
              <a:rPr lang="en-US" dirty="0" smtClean="0"/>
              <a:t>10 gigabit </a:t>
            </a:r>
            <a:r>
              <a:rPr lang="en-US" dirty="0"/>
              <a:t>E</a:t>
            </a:r>
            <a:r>
              <a:rPr lang="en-US" dirty="0" smtClean="0"/>
              <a:t>thernet vs. 40 gigabit </a:t>
            </a:r>
            <a:r>
              <a:rPr lang="en-US" dirty="0" err="1"/>
              <a:t>I</a:t>
            </a:r>
            <a:r>
              <a:rPr lang="en-US" dirty="0" err="1" smtClean="0"/>
              <a:t>nfiniband</a:t>
            </a:r>
            <a:endParaRPr lang="en-US" dirty="0" smtClean="0"/>
          </a:p>
          <a:p>
            <a:pPr lvl="1"/>
            <a:r>
              <a:rPr lang="en-US" dirty="0" smtClean="0"/>
              <a:t>Even on “HPC” nodes, unidirectional ping time is 66 us</a:t>
            </a:r>
          </a:p>
          <a:p>
            <a:pPr lvl="1"/>
            <a:r>
              <a:rPr lang="en-US" dirty="0" smtClean="0"/>
              <a:t>We are limited to </a:t>
            </a:r>
            <a:r>
              <a:rPr lang="en-US" dirty="0" err="1" smtClean="0"/>
              <a:t>GASNet’s</a:t>
            </a:r>
            <a:r>
              <a:rPr lang="en-US" dirty="0" smtClean="0"/>
              <a:t> MPI or UDP conduits</a:t>
            </a:r>
          </a:p>
          <a:p>
            <a:pPr lvl="2"/>
            <a:r>
              <a:rPr lang="en-US" dirty="0" smtClean="0"/>
              <a:t>Currently no kernel bypass, no hardware offload</a:t>
            </a:r>
          </a:p>
          <a:p>
            <a:pPr lvl="1"/>
            <a:r>
              <a:rPr lang="en-US" dirty="0" smtClean="0"/>
              <a:t>Our </a:t>
            </a:r>
            <a:r>
              <a:rPr lang="en-US" dirty="0"/>
              <a:t>ability to tolerate latency gives us an advantage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/>
              <a:t>EC2 </a:t>
            </a:r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1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GUPS on EC2: results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371596"/>
            <a:ext cx="8126783" cy="1637371"/>
          </a:xfrm>
        </p:spPr>
        <p:txBody>
          <a:bodyPr/>
          <a:lstStyle/>
          <a:p>
            <a:r>
              <a:rPr lang="en-US" dirty="0"/>
              <a:t>It works!</a:t>
            </a:r>
          </a:p>
          <a:p>
            <a:r>
              <a:rPr lang="en-US" dirty="0"/>
              <a:t>Network performance not good</a:t>
            </a:r>
          </a:p>
          <a:p>
            <a:pPr lvl="1"/>
            <a:r>
              <a:rPr lang="en-US" dirty="0"/>
              <a:t>MPI layer adds significant overhead</a:t>
            </a:r>
          </a:p>
          <a:p>
            <a:pPr lvl="2"/>
            <a:r>
              <a:rPr lang="en-US" dirty="0"/>
              <a:t>EC2 needs much </a:t>
            </a:r>
            <a:r>
              <a:rPr lang="en-US" dirty="0" smtClean="0"/>
              <a:t>more </a:t>
            </a:r>
            <a:r>
              <a:rPr lang="en-US" dirty="0"/>
              <a:t>concurrency than our </a:t>
            </a:r>
            <a:r>
              <a:rPr lang="en-US" dirty="0" err="1"/>
              <a:t>Infiniband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endParaRPr lang="en-US" dirty="0"/>
          </a:p>
          <a:p>
            <a:pPr lvl="1"/>
            <a:r>
              <a:rPr lang="en-US" dirty="0"/>
              <a:t>Tuning these network layers will take as much effort as </a:t>
            </a:r>
            <a:r>
              <a:rPr lang="en-US" dirty="0" err="1" smtClean="0"/>
              <a:t>Infiniband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9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02" y="3092420"/>
            <a:ext cx="4559788" cy="3574508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" y="3092420"/>
            <a:ext cx="4137158" cy="3243588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18" y="6241746"/>
            <a:ext cx="2707761" cy="346163"/>
          </a:xfrm>
          <a:prstGeom prst="rect">
            <a:avLst/>
          </a:prstGeom>
        </p:spPr>
      </p:pic>
      <p:sp>
        <p:nvSpPr>
          <p:cNvPr id="22" name="TextBox 13"/>
          <p:cNvSpPr txBox="1"/>
          <p:nvPr/>
        </p:nvSpPr>
        <p:spPr>
          <a:xfrm>
            <a:off x="5350290" y="3104180"/>
            <a:ext cx="3433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Native/IB: ~1500 workers needed</a:t>
            </a:r>
          </a:p>
          <a:p>
            <a:r>
              <a:rPr lang="en-US" dirty="0" smtClean="0"/>
              <a:t>EC2/MPI: &gt;4096 needed</a:t>
            </a:r>
            <a:br>
              <a:rPr lang="en-US" dirty="0" smtClean="0"/>
            </a:br>
            <a:r>
              <a:rPr lang="en-US" i="1" dirty="0" smtClean="0"/>
              <a:t>(failed with MPI errors</a:t>
            </a:r>
            <a:br>
              <a:rPr lang="en-US" i="1" dirty="0" smtClean="0"/>
            </a:br>
            <a:r>
              <a:rPr lang="en-US" i="1" dirty="0" smtClean="0"/>
              <a:t>before max found)</a:t>
            </a:r>
            <a:endParaRPr lang="en-US" i="1" dirty="0"/>
          </a:p>
        </p:txBody>
      </p:sp>
      <p:sp>
        <p:nvSpPr>
          <p:cNvPr id="23" name="TextBox 14"/>
          <p:cNvSpPr txBox="1"/>
          <p:nvPr/>
        </p:nvSpPr>
        <p:spPr>
          <a:xfrm>
            <a:off x="3063814" y="349220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Native/IB</a:t>
            </a:r>
            <a:endParaRPr lang="en-US" dirty="0"/>
          </a:p>
        </p:txBody>
      </p:sp>
      <p:sp>
        <p:nvSpPr>
          <p:cNvPr id="24" name="TextBox 15"/>
          <p:cNvSpPr txBox="1"/>
          <p:nvPr/>
        </p:nvSpPr>
        <p:spPr>
          <a:xfrm>
            <a:off x="2939255" y="5184932"/>
            <a:ext cx="100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EC2/MPI</a:t>
            </a:r>
            <a:endParaRPr lang="en-US" dirty="0"/>
          </a:p>
        </p:txBody>
      </p:sp>
      <p:sp>
        <p:nvSpPr>
          <p:cNvPr id="25" name="TextBox 16"/>
          <p:cNvSpPr txBox="1"/>
          <p:nvPr/>
        </p:nvSpPr>
        <p:spPr>
          <a:xfrm>
            <a:off x="8030386" y="3726452"/>
            <a:ext cx="100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EC2/MPI</a:t>
            </a:r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7819191" y="507910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Native/IB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  <a:endParaRPr lang="en-US" dirty="0"/>
          </a:p>
        </p:txBody>
      </p:sp>
      <p:sp>
        <p:nvSpPr>
          <p:cNvPr id="8" name="TextBox 2"/>
          <p:cNvSpPr txBox="1"/>
          <p:nvPr/>
        </p:nvSpPr>
        <p:spPr>
          <a:xfrm>
            <a:off x="1028537" y="3138385"/>
            <a:ext cx="9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3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</p:spPr>
        <p:txBody>
          <a:bodyPr/>
          <a:lstStyle/>
          <a:p>
            <a:r>
              <a:rPr lang="en-US" dirty="0" smtClean="0"/>
              <a:t>Compiler work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45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Grappa needs a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241162"/>
          </a:xfrm>
        </p:spPr>
        <p:txBody>
          <a:bodyPr/>
          <a:lstStyle/>
          <a:p>
            <a:r>
              <a:rPr lang="en-US" dirty="0" smtClean="0"/>
              <a:t>Lots </a:t>
            </a:r>
            <a:r>
              <a:rPr lang="en-US" dirty="0"/>
              <a:t>of concurrency</a:t>
            </a:r>
          </a:p>
          <a:p>
            <a:pPr lvl="1"/>
            <a:r>
              <a:rPr lang="en-US" dirty="0"/>
              <a:t>We need thousands of threads per core to tolerate latency, so it should be as easy as possible to express it</a:t>
            </a:r>
          </a:p>
          <a:p>
            <a:pPr lvl="1"/>
            <a:r>
              <a:rPr lang="en-US" dirty="0"/>
              <a:t>Cleanly express tasks and explicitly parallel loops (</a:t>
            </a:r>
            <a:r>
              <a:rPr lang="en-US" dirty="0" err="1"/>
              <a:t>Cilk</a:t>
            </a:r>
            <a:r>
              <a:rPr lang="en-US" dirty="0"/>
              <a:t> spawn)</a:t>
            </a:r>
          </a:p>
          <a:p>
            <a:pPr lvl="1"/>
            <a:r>
              <a:rPr lang="en-US" dirty="0"/>
              <a:t>Dependence analysis </a:t>
            </a:r>
            <a:r>
              <a:rPr lang="en-US" dirty="0" smtClean="0"/>
              <a:t>for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utomatic </a:t>
            </a:r>
            <a:r>
              <a:rPr lang="en-US" dirty="0"/>
              <a:t>parallelization (like the XMT compiler</a:t>
            </a:r>
            <a:r>
              <a:rPr lang="en-US" dirty="0" smtClean="0"/>
              <a:t>), and</a:t>
            </a:r>
          </a:p>
          <a:p>
            <a:pPr lvl="2"/>
            <a:r>
              <a:rPr lang="en-US" smtClean="0"/>
              <a:t>Improving parallelization </a:t>
            </a:r>
            <a:r>
              <a:rPr lang="en-US" dirty="0" smtClean="0"/>
              <a:t>and communication</a:t>
            </a:r>
            <a:endParaRPr lang="en-US" dirty="0"/>
          </a:p>
          <a:p>
            <a:r>
              <a:rPr lang="en-US" dirty="0"/>
              <a:t>Clean shared memory abstraction</a:t>
            </a:r>
          </a:p>
          <a:p>
            <a:pPr lvl="1"/>
            <a:r>
              <a:rPr lang="en-US" dirty="0"/>
              <a:t>“Real” global pointers are not possible with a simple C++ library</a:t>
            </a:r>
          </a:p>
          <a:p>
            <a:pPr lvl="1"/>
            <a:r>
              <a:rPr lang="en-US" dirty="0"/>
              <a:t>Determining captures, transform local/remote </a:t>
            </a:r>
            <a:r>
              <a:rPr lang="en-US" dirty="0" smtClean="0"/>
              <a:t>accesses</a:t>
            </a:r>
            <a:r>
              <a:rPr lang="en-US" dirty="0"/>
              <a:t>, type checking</a:t>
            </a:r>
          </a:p>
          <a:p>
            <a:r>
              <a:rPr lang="en-US" dirty="0"/>
              <a:t>Communication optimizations</a:t>
            </a:r>
          </a:p>
          <a:p>
            <a:pPr lvl="1"/>
            <a:r>
              <a:rPr lang="en-US" dirty="0"/>
              <a:t>Standard redundant load elimination, load hoisting, etc.</a:t>
            </a:r>
          </a:p>
          <a:p>
            <a:pPr lvl="1"/>
            <a:r>
              <a:rPr lang="en-US" dirty="0"/>
              <a:t>Combine multiple remote reads/writes into single delegate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Team Grappa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25938"/>
          </a:xfrm>
        </p:spPr>
        <p:txBody>
          <a:bodyPr/>
          <a:lstStyle/>
          <a:p>
            <a:r>
              <a:rPr lang="en-US" dirty="0" smtClean="0"/>
              <a:t>UW Faculty</a:t>
            </a:r>
          </a:p>
          <a:p>
            <a:pPr lvl="1"/>
            <a:r>
              <a:rPr lang="en-US" dirty="0" smtClean="0"/>
              <a:t>Luis Ceze (UW co-PI)</a:t>
            </a:r>
          </a:p>
          <a:p>
            <a:pPr lvl="1"/>
            <a:r>
              <a:rPr lang="en-US" smtClean="0"/>
              <a:t>Mark </a:t>
            </a:r>
            <a:r>
              <a:rPr lang="en-US" dirty="0" smtClean="0"/>
              <a:t>Oskin</a:t>
            </a:r>
          </a:p>
          <a:p>
            <a:r>
              <a:rPr lang="en-US" dirty="0" smtClean="0"/>
              <a:t>Students</a:t>
            </a:r>
          </a:p>
          <a:p>
            <a:pPr lvl="1"/>
            <a:r>
              <a:rPr lang="en-US" dirty="0" smtClean="0"/>
              <a:t>Brandon Holt</a:t>
            </a:r>
          </a:p>
          <a:p>
            <a:pPr lvl="1"/>
            <a:r>
              <a:rPr lang="en-US" dirty="0" smtClean="0"/>
              <a:t>Clara Moore</a:t>
            </a:r>
          </a:p>
          <a:p>
            <a:pPr lvl="1"/>
            <a:r>
              <a:rPr lang="en-US" dirty="0" smtClean="0"/>
              <a:t>Brandon Myers</a:t>
            </a:r>
          </a:p>
          <a:p>
            <a:pPr lvl="1"/>
            <a:r>
              <a:rPr lang="en-US" dirty="0" smtClean="0"/>
              <a:t>Jacob Nelson</a:t>
            </a:r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Preston Briggs (UW Affiliate)</a:t>
            </a:r>
          </a:p>
          <a:p>
            <a:pPr lvl="1"/>
            <a:r>
              <a:rPr lang="en-US" dirty="0" smtClean="0"/>
              <a:t>Simon Kahan (PNNL co-PI, UW Affiliate)</a:t>
            </a:r>
          </a:p>
          <a:p>
            <a:pPr lvl="2"/>
            <a:r>
              <a:rPr lang="en-US" i="1" dirty="0" smtClean="0"/>
              <a:t>Still </a:t>
            </a:r>
            <a:r>
              <a:rPr lang="en-US" dirty="0" smtClean="0"/>
              <a:t>searching for a postdoc…  </a:t>
            </a:r>
            <a:br>
              <a:rPr lang="en-US" dirty="0" smtClean="0"/>
            </a:br>
            <a:r>
              <a:rPr lang="en-US" dirty="0" smtClean="0"/>
              <a:t>								</a:t>
            </a:r>
            <a:br>
              <a:rPr lang="en-US" dirty="0" smtClean="0"/>
            </a:b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501A-D8DE-F848-96E7-C76823747A58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  <a:endParaRPr lang="en-US" dirty="0"/>
          </a:p>
        </p:txBody>
      </p:sp>
      <p:pic>
        <p:nvPicPr>
          <p:cNvPr id="13" name="Picture 12" descr="lui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51" y="1361011"/>
            <a:ext cx="775545" cy="77554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holt.jpg"/>
          <p:cNvPicPr>
            <a:picLocks noChangeAspect="1"/>
          </p:cNvPicPr>
          <p:nvPr/>
        </p:nvPicPr>
        <p:blipFill>
          <a:blip r:embed="rId3"/>
          <a:srcRect l="28800" t="7200" r="36000" b="57600"/>
          <a:stretch>
            <a:fillRect/>
          </a:stretch>
        </p:blipFill>
        <p:spPr>
          <a:xfrm>
            <a:off x="3621578" y="2533598"/>
            <a:ext cx="755696" cy="75569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myers.jpg"/>
          <p:cNvPicPr>
            <a:picLocks noChangeAspect="1"/>
          </p:cNvPicPr>
          <p:nvPr/>
        </p:nvPicPr>
        <p:blipFill>
          <a:blip r:embed="rId4"/>
          <a:srcRect l="25263" t="6316" r="25263" b="44211"/>
          <a:stretch>
            <a:fillRect/>
          </a:stretch>
        </p:blipFill>
        <p:spPr>
          <a:xfrm>
            <a:off x="5571932" y="3228256"/>
            <a:ext cx="716286" cy="71628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nels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672" y="3495653"/>
            <a:ext cx="705010" cy="8004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preston.jpg"/>
          <p:cNvPicPr>
            <a:picLocks noChangeAspect="1"/>
          </p:cNvPicPr>
          <p:nvPr/>
        </p:nvPicPr>
        <p:blipFill>
          <a:blip r:embed="rId6"/>
          <a:srcRect l="5000" r="-5000" b="25327"/>
          <a:stretch>
            <a:fillRect/>
          </a:stretch>
        </p:blipFill>
        <p:spPr>
          <a:xfrm>
            <a:off x="4566386" y="3981645"/>
            <a:ext cx="720995" cy="74402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simon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788" y="4636665"/>
            <a:ext cx="686031" cy="6860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postdo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930" y="5138384"/>
            <a:ext cx="525080" cy="623795"/>
          </a:xfrm>
          <a:prstGeom prst="rect">
            <a:avLst/>
          </a:prstGeom>
        </p:spPr>
      </p:pic>
      <p:pic>
        <p:nvPicPr>
          <p:cNvPr id="26" name="Picture 25" descr="osk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7838" y="1806905"/>
            <a:ext cx="635000" cy="7937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Screen shot 2012-09-25 at 3.24.27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636" y="2997200"/>
            <a:ext cx="782320" cy="7112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86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</p:spPr>
        <p:txBody>
          <a:bodyPr/>
          <a:lstStyle/>
          <a:p>
            <a:r>
              <a:rPr lang="en-US" dirty="0" smtClean="0"/>
              <a:t>Conclusions and next steps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320635"/>
          </a:xfrm>
        </p:spPr>
        <p:txBody>
          <a:bodyPr/>
          <a:lstStyle/>
          <a:p>
            <a:r>
              <a:rPr lang="en-US" dirty="0"/>
              <a:t>Grappa </a:t>
            </a:r>
            <a:r>
              <a:rPr lang="en-US"/>
              <a:t>runs on up </a:t>
            </a:r>
            <a:r>
              <a:rPr lang="en-US" dirty="0"/>
              <a:t>to 128 nodes</a:t>
            </a:r>
          </a:p>
          <a:p>
            <a:pPr lvl="1"/>
            <a:r>
              <a:rPr lang="en-US" dirty="0"/>
              <a:t>Performance is in the ballpark of the XMT, </a:t>
            </a:r>
            <a:br>
              <a:rPr lang="en-US" dirty="0"/>
            </a:br>
            <a:r>
              <a:rPr lang="en-US" dirty="0"/>
              <a:t>sometimes better and sometimes worse</a:t>
            </a:r>
          </a:p>
          <a:p>
            <a:pPr lvl="1"/>
            <a:r>
              <a:rPr lang="en-US" dirty="0"/>
              <a:t>Promising, but lots of room for improvement</a:t>
            </a:r>
          </a:p>
          <a:p>
            <a:r>
              <a:rPr lang="en-US" dirty="0"/>
              <a:t>Runtime optimization is proceeding</a:t>
            </a:r>
          </a:p>
          <a:p>
            <a:pPr lvl="1"/>
            <a:r>
              <a:rPr lang="en-US" dirty="0"/>
              <a:t>Network performance is the biggest challenge</a:t>
            </a:r>
          </a:p>
          <a:p>
            <a:r>
              <a:rPr lang="en-US" dirty="0"/>
              <a:t>Grappa also runs in the cloud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188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Next steps: Immediate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3631764"/>
          </a:xfrm>
        </p:spPr>
        <p:txBody>
          <a:bodyPr/>
          <a:lstStyle/>
          <a:p>
            <a:r>
              <a:rPr lang="en-US" dirty="0"/>
              <a:t>Continue runtime performance tuning</a:t>
            </a:r>
          </a:p>
          <a:p>
            <a:r>
              <a:rPr lang="en-US" dirty="0"/>
              <a:t>More benchmarks</a:t>
            </a:r>
          </a:p>
          <a:p>
            <a:pPr lvl="1"/>
            <a:r>
              <a:rPr lang="en-US" dirty="0"/>
              <a:t>FFT</a:t>
            </a:r>
          </a:p>
          <a:p>
            <a:r>
              <a:rPr lang="en-US" dirty="0"/>
              <a:t>File I/O</a:t>
            </a:r>
          </a:p>
          <a:p>
            <a:pPr lvl="1"/>
            <a:r>
              <a:rPr lang="en-US" dirty="0"/>
              <a:t>Asynchronous reads, load balancing, locality awareness</a:t>
            </a:r>
          </a:p>
          <a:p>
            <a:r>
              <a:rPr lang="en-US" dirty="0"/>
              <a:t>Compiler</a:t>
            </a:r>
          </a:p>
          <a:p>
            <a:pPr lvl="1"/>
            <a:r>
              <a:rPr lang="en-US" dirty="0"/>
              <a:t>Programming model enhancements</a:t>
            </a:r>
          </a:p>
          <a:p>
            <a:pPr lvl="2"/>
            <a:r>
              <a:rPr lang="en-US" dirty="0"/>
              <a:t>Constructs and types for expressing tasks and global shared memory</a:t>
            </a:r>
          </a:p>
          <a:p>
            <a:pPr lvl="2"/>
            <a:r>
              <a:rPr lang="en-US" dirty="0"/>
              <a:t>Analyses </a:t>
            </a:r>
            <a:r>
              <a:rPr lang="en-US" dirty="0" smtClean="0"/>
              <a:t>to </a:t>
            </a:r>
            <a:r>
              <a:rPr lang="en-US" dirty="0"/>
              <a:t>reduce communication overhead</a:t>
            </a:r>
          </a:p>
          <a:p>
            <a:pPr lvl="1"/>
            <a:r>
              <a:rPr lang="en-US" dirty="0"/>
              <a:t>Dependence </a:t>
            </a:r>
            <a:r>
              <a:rPr lang="en-US" dirty="0" smtClean="0"/>
              <a:t>analysis</a:t>
            </a:r>
            <a:endParaRPr lang="en-US" dirty="0"/>
          </a:p>
          <a:p>
            <a:pPr lvl="2"/>
            <a:r>
              <a:rPr lang="en-US" dirty="0" smtClean="0"/>
              <a:t>Auto parallelization </a:t>
            </a:r>
            <a:r>
              <a:rPr lang="en-US" dirty="0"/>
              <a:t>and </a:t>
            </a:r>
            <a:r>
              <a:rPr lang="en-US" dirty="0" smtClean="0"/>
              <a:t>better scheduling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29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On the horizon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080570"/>
          </a:xfrm>
        </p:spPr>
        <p:txBody>
          <a:bodyPr/>
          <a:lstStyle/>
          <a:p>
            <a:r>
              <a:rPr lang="en-US" dirty="0" smtClean="0"/>
              <a:t>Dynamic control of runtime parameters</a:t>
            </a:r>
          </a:p>
          <a:p>
            <a:r>
              <a:rPr lang="en-US" dirty="0" smtClean="0"/>
              <a:t>Explore dynamic/interactive use (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Implementation platform for Chapel</a:t>
            </a:r>
          </a:p>
          <a:p>
            <a:r>
              <a:rPr lang="en-US" dirty="0" smtClean="0"/>
              <a:t>Scale to larger systems</a:t>
            </a:r>
          </a:p>
          <a:p>
            <a:pPr lvl="1"/>
            <a:r>
              <a:rPr lang="en-US" dirty="0"/>
              <a:t>Hierarchical </a:t>
            </a:r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Hierarchical work-stealing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PNNL &amp; UW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79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1E557-D2DE-C740-9A28-CB1872EDE0F8}" type="datetime4">
              <a:rPr lang="en-US" smtClean="0"/>
              <a:pPr/>
              <a:t>September 26,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PNNL</a:t>
            </a:r>
            <a:r>
              <a:rPr lang="en-US"/>
              <a:t> &amp; UW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2689967"/>
          </a:xfrm>
        </p:spPr>
        <p:txBody>
          <a:bodyPr/>
          <a:lstStyle/>
          <a:p>
            <a:r>
              <a:rPr lang="en-US" dirty="0"/>
              <a:t>System overview</a:t>
            </a:r>
          </a:p>
          <a:p>
            <a:pPr lvl="1"/>
            <a:r>
              <a:rPr lang="en-US" dirty="0"/>
              <a:t>New features – </a:t>
            </a:r>
            <a:r>
              <a:rPr lang="en-US"/>
              <a:t>parallel programming constructs</a:t>
            </a:r>
            <a:r>
              <a:rPr lang="en-US" dirty="0"/>
              <a:t>, parallel file i/o,  cloud support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Benchmarks in submitted </a:t>
            </a:r>
            <a:r>
              <a:rPr lang="en-US"/>
              <a:t>ASPLOS paper</a:t>
            </a:r>
            <a:r>
              <a:rPr lang="en-US" dirty="0"/>
              <a:t> </a:t>
            </a:r>
            <a:r>
              <a:rPr lang="en-US"/>
              <a:t>– </a:t>
            </a:r>
            <a:r>
              <a:rPr lang="en-US" i="1"/>
              <a:t>up to 128 nodes!</a:t>
            </a:r>
            <a:endParaRPr lang="en-US" dirty="0"/>
          </a:p>
          <a:p>
            <a:pPr lvl="1"/>
            <a:r>
              <a:rPr lang="en-US" dirty="0"/>
              <a:t>New benchmarks</a:t>
            </a:r>
            <a:r>
              <a:rPr lang="en-US"/>
              <a:t>:  Sorting and GUPS</a:t>
            </a:r>
            <a:endParaRPr lang="en-US" dirty="0"/>
          </a:p>
          <a:p>
            <a:r>
              <a:rPr lang="en-US" dirty="0"/>
              <a:t>Demo – </a:t>
            </a:r>
            <a:r>
              <a:rPr lang="en-US" i="1" dirty="0"/>
              <a:t>Running on </a:t>
            </a:r>
            <a:r>
              <a:rPr lang="en-US" i="1"/>
              <a:t>Amazon EC2!</a:t>
            </a:r>
            <a:endParaRPr lang="en-US" i="1" dirty="0"/>
          </a:p>
          <a:p>
            <a:r>
              <a:rPr lang="en-US" dirty="0"/>
              <a:t>Next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4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Grappa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444294"/>
          </a:xfrm>
        </p:spPr>
        <p:txBody>
          <a:bodyPr/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Run shared-memory code on distributed-memory machine</a:t>
            </a:r>
          </a:p>
          <a:p>
            <a:pPr lvl="1"/>
            <a:r>
              <a:rPr lang="en-US" dirty="0" smtClean="0"/>
              <a:t>Get high performance for irregular applications</a:t>
            </a:r>
          </a:p>
          <a:p>
            <a:pPr lvl="1"/>
            <a:r>
              <a:rPr lang="en-US" dirty="0" smtClean="0"/>
              <a:t>Library for now; later, compiler (based on LLVM)</a:t>
            </a:r>
          </a:p>
          <a:p>
            <a:r>
              <a:rPr lang="en-US" dirty="0" smtClean="0"/>
              <a:t>Three key features</a:t>
            </a:r>
          </a:p>
          <a:p>
            <a:pPr lvl="1"/>
            <a:r>
              <a:rPr lang="en-US" dirty="0" smtClean="0"/>
              <a:t>Tasking layer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ightweight context switching</a:t>
            </a:r>
          </a:p>
          <a:p>
            <a:pPr lvl="2"/>
            <a:r>
              <a:rPr lang="en-US" dirty="0" smtClean="0"/>
              <a:t>Dynamic load balancing through distributed work stealing</a:t>
            </a:r>
          </a:p>
          <a:p>
            <a:pPr lvl="1"/>
            <a:r>
              <a:rPr lang="en-US" dirty="0" smtClean="0"/>
              <a:t>Distributed shared memory</a:t>
            </a:r>
          </a:p>
          <a:p>
            <a:pPr lvl="2"/>
            <a:r>
              <a:rPr lang="en-US" dirty="0" smtClean="0"/>
              <a:t>High-bandwidth fine-grained global accesses</a:t>
            </a:r>
          </a:p>
          <a:p>
            <a:pPr lvl="2"/>
            <a:r>
              <a:rPr lang="en-US" dirty="0" smtClean="0"/>
              <a:t>Synchronizing operations</a:t>
            </a:r>
          </a:p>
          <a:p>
            <a:pPr lvl="1"/>
            <a:r>
              <a:rPr lang="en-US" dirty="0" smtClean="0"/>
              <a:t>Communications layer</a:t>
            </a:r>
          </a:p>
          <a:p>
            <a:pPr lvl="2"/>
            <a:r>
              <a:rPr lang="en-US" dirty="0"/>
              <a:t>Active messages</a:t>
            </a:r>
          </a:p>
          <a:p>
            <a:pPr lvl="2"/>
            <a:r>
              <a:rPr lang="en-US" dirty="0" smtClean="0"/>
              <a:t>Aggregation for network efficiency for small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5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Grappa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852" r="85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9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Tasking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5503762" cy="2031325"/>
          </a:xfrm>
        </p:spPr>
        <p:txBody>
          <a:bodyPr/>
          <a:lstStyle/>
          <a:p>
            <a:r>
              <a:rPr lang="en-US" dirty="0" smtClean="0"/>
              <a:t>Context switches as low as 38ns</a:t>
            </a:r>
          </a:p>
          <a:p>
            <a:r>
              <a:rPr lang="en-US" dirty="0" smtClean="0"/>
              <a:t>Supports </a:t>
            </a:r>
            <a:r>
              <a:rPr lang="en-US" i="1" dirty="0" smtClean="0"/>
              <a:t>thousands</a:t>
            </a:r>
            <a:r>
              <a:rPr lang="en-US" dirty="0" smtClean="0"/>
              <a:t> of threads per core</a:t>
            </a:r>
          </a:p>
          <a:p>
            <a:r>
              <a:rPr lang="en-US" dirty="0"/>
              <a:t>L</a:t>
            </a:r>
            <a:r>
              <a:rPr lang="en-US" dirty="0" smtClean="0"/>
              <a:t>oad balancing via work stealing</a:t>
            </a:r>
          </a:p>
          <a:p>
            <a:r>
              <a:rPr lang="en-US" dirty="0" smtClean="0"/>
              <a:t>Context switching is a key enabling </a:t>
            </a:r>
            <a:r>
              <a:rPr lang="en-US" dirty="0"/>
              <a:t>feature: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/>
              <a:t>Yield</a:t>
            </a:r>
            <a:r>
              <a:rPr lang="en-US" dirty="0"/>
              <a:t> on long-latency </a:t>
            </a:r>
            <a:r>
              <a:rPr lang="en-US" dirty="0" smtClean="0"/>
              <a:t>operations</a:t>
            </a:r>
            <a:br>
              <a:rPr lang="en-US" dirty="0" smtClean="0"/>
            </a:br>
            <a:r>
              <a:rPr lang="en-US" dirty="0" smtClean="0"/>
              <a:t>   to overlap computation with communication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647B-2526-554A-8D8B-54D170A77B52}" type="datetime4">
              <a:rPr lang="en-US" smtClean="0"/>
              <a:pPr/>
              <a:t>September 26, 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PNNL &amp; UW Confidential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78880" y="4602480"/>
            <a:ext cx="1838960" cy="130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78880" y="1391920"/>
            <a:ext cx="944880" cy="3251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5920" y="1792224"/>
            <a:ext cx="944880" cy="3251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72960" y="2192528"/>
            <a:ext cx="944880" cy="3251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78880" y="2592832"/>
            <a:ext cx="944880" cy="3251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5920" y="2993136"/>
            <a:ext cx="944880" cy="3251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72960" y="3393440"/>
            <a:ext cx="944880" cy="3251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C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924040" y="3881120"/>
            <a:ext cx="548640" cy="61976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16244</TotalTime>
  <Words>1898</Words>
  <Application>Microsoft Macintosh PowerPoint</Application>
  <PresentationFormat>On-screen Show (4:3)</PresentationFormat>
  <Paragraphs>476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PNNL Platinum Theme</vt:lpstr>
      <vt:lpstr>PNNL Silver Theme</vt:lpstr>
      <vt:lpstr>PNNL White Theme</vt:lpstr>
      <vt:lpstr>Grappa Scalable irregular computation for the masses</vt:lpstr>
      <vt:lpstr>Vision</vt:lpstr>
      <vt:lpstr>Mission</vt:lpstr>
      <vt:lpstr>Team Grappa</vt:lpstr>
      <vt:lpstr>Outline</vt:lpstr>
      <vt:lpstr>System overview</vt:lpstr>
      <vt:lpstr>Grappa</vt:lpstr>
      <vt:lpstr>Grappa</vt:lpstr>
      <vt:lpstr>Tasking Layer</vt:lpstr>
      <vt:lpstr>Grappa execution flow</vt:lpstr>
      <vt:lpstr>Distributed shared memory</vt:lpstr>
      <vt:lpstr>Delegate operations</vt:lpstr>
      <vt:lpstr>Cache operations</vt:lpstr>
      <vt:lpstr>Expressing parallelism</vt:lpstr>
      <vt:lpstr>Communication and aggregation </vt:lpstr>
      <vt:lpstr>New features under development</vt:lpstr>
      <vt:lpstr>Scaling experiments</vt:lpstr>
      <vt:lpstr>Benchmarks</vt:lpstr>
      <vt:lpstr>Experiment parameters</vt:lpstr>
      <vt:lpstr>Unbalanced tree search</vt:lpstr>
      <vt:lpstr>Breadth-first search</vt:lpstr>
      <vt:lpstr>Betweenness centrality</vt:lpstr>
      <vt:lpstr>Parameter sensitivity </vt:lpstr>
      <vt:lpstr>Aggregation timeout</vt:lpstr>
      <vt:lpstr>Number of workers</vt:lpstr>
      <vt:lpstr>How do we go faster?</vt:lpstr>
      <vt:lpstr>New benchmarks</vt:lpstr>
      <vt:lpstr>Sort benchmark</vt:lpstr>
      <vt:lpstr>Sort results</vt:lpstr>
      <vt:lpstr>Sort time breakdown</vt:lpstr>
      <vt:lpstr>GUPS</vt:lpstr>
      <vt:lpstr>GUPS results</vt:lpstr>
      <vt:lpstr>Grappa in the cloud</vt:lpstr>
      <vt:lpstr>Why Amazon EC2</vt:lpstr>
      <vt:lpstr>How do EC2 and our cluster differ?</vt:lpstr>
      <vt:lpstr>EC2 Demo</vt:lpstr>
      <vt:lpstr>GUPS on EC2: results</vt:lpstr>
      <vt:lpstr>Compiler work</vt:lpstr>
      <vt:lpstr>Grappa needs a compiler</vt:lpstr>
      <vt:lpstr>Conclusions and next steps</vt:lpstr>
      <vt:lpstr>Conclusion</vt:lpstr>
      <vt:lpstr>Next steps: Immediate</vt:lpstr>
      <vt:lpstr>On the horizon</vt:lpstr>
      <vt:lpstr>PowerPoint Presentation</vt:lpstr>
    </vt:vector>
  </TitlesOfParts>
  <Company>Pacific Northwest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DeGraaf</dc:creator>
  <cp:lastModifiedBy>Preston Briggs</cp:lastModifiedBy>
  <cp:revision>245</cp:revision>
  <dcterms:created xsi:type="dcterms:W3CDTF">2012-04-12T20:15:08Z</dcterms:created>
  <dcterms:modified xsi:type="dcterms:W3CDTF">2012-09-26T18:53:03Z</dcterms:modified>
</cp:coreProperties>
</file>